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1"/>
  </p:sldMasterIdLst>
  <p:notesMasterIdLst>
    <p:notesMasterId r:id="rId23"/>
  </p:notesMasterIdLst>
  <p:handoutMasterIdLst>
    <p:handoutMasterId r:id="rId24"/>
  </p:handoutMasterIdLst>
  <p:sldIdLst>
    <p:sldId id="270" r:id="rId2"/>
    <p:sldId id="304" r:id="rId3"/>
    <p:sldId id="303"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295" r:id="rId21"/>
    <p:sldId id="294" r:id="rId22"/>
  </p:sldIdLst>
  <p:sldSz cx="12192000" cy="6858000"/>
  <p:notesSz cx="6797675" cy="9926638"/>
  <p:embeddedFontLst>
    <p:embeddedFont>
      <p:font typeface="IBM Plex Sans" panose="020B0604020202020204" charset="0"/>
      <p:regular r:id="rId25"/>
      <p:bold r:id="rId26"/>
      <p:italic r:id="rId27"/>
      <p:boldItalic r:id="rId28"/>
    </p:embeddedFont>
    <p:embeddedFont>
      <p:font typeface="Roboto Bold" panose="02000000000000000000" pitchFamily="2" charset="0"/>
      <p:bold r:id="rId29"/>
      <p:italic r:id="rId30"/>
      <p:boldItalic r:id="rId31"/>
    </p:embeddedFont>
    <p:embeddedFont>
      <p:font typeface="Calibri Light" panose="020F0302020204030204" pitchFamily="34" charset="0"/>
      <p:regular r:id="rId32"/>
      <p:italic r:id="rId33"/>
    </p:embeddedFont>
    <p:embeddedFont>
      <p:font typeface="IBM Plex Sans SemiBold"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Segoe UI" panose="020B0502040204020203" pitchFamily="34" charset="0"/>
      <p:regular r:id="rId42"/>
      <p:bold r:id="rId43"/>
      <p:italic r:id="rId44"/>
      <p:boldItalic r:id="rId45"/>
    </p:embeddedFont>
    <p:embeddedFont>
      <p:font typeface="IBM Plex Sans Medium" panose="020B0604020202020204" charset="0"/>
      <p:regular r:id="rId46"/>
      <p:italic r:id="rId47"/>
    </p:embeddedFont>
    <p:embeddedFont>
      <p:font typeface="Roboto Regular" panose="020B060402020202020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222222"/>
    <a:srgbClr val="373737"/>
    <a:srgbClr val="000000"/>
    <a:srgbClr val="CC0000"/>
    <a:srgbClr val="2F6ED7"/>
    <a:srgbClr val="8AB6EC"/>
    <a:srgbClr val="B1CEF2"/>
    <a:srgbClr val="D8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74" autoAdjust="0"/>
    <p:restoredTop sz="78638" autoAdjust="0"/>
  </p:normalViewPr>
  <p:slideViewPr>
    <p:cSldViewPr snapToGrid="0">
      <p:cViewPr>
        <p:scale>
          <a:sx n="67" d="100"/>
          <a:sy n="67" d="100"/>
        </p:scale>
        <p:origin x="1241" y="3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1" d="100"/>
          <a:sy n="181" d="100"/>
        </p:scale>
        <p:origin x="7614" y="18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6" name="Graphic 5">
            <a:extLst>
              <a:ext uri="{FF2B5EF4-FFF2-40B4-BE49-F238E27FC236}">
                <a16:creationId xmlns:a16="http://schemas.microsoft.com/office/drawing/2014/main" id="{D202E09B-4D77-6C49-A873-7EB765D8D3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11/16/2022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Graphic 7">
            <a:extLst>
              <a:ext uri="{FF2B5EF4-FFF2-40B4-BE49-F238E27FC236}">
                <a16:creationId xmlns:a16="http://schemas.microsoft.com/office/drawing/2014/main" id="{A9DBC87B-364D-BB46-9EF0-ECD5E97F7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4674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178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1852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16</a:t>
            </a:fld>
            <a:endParaRPr lang="en-GB"/>
          </a:p>
        </p:txBody>
      </p:sp>
    </p:spTree>
    <p:extLst>
      <p:ext uri="{BB962C8B-B14F-4D97-AF65-F5344CB8AC3E}">
        <p14:creationId xmlns:p14="http://schemas.microsoft.com/office/powerpoint/2010/main" val="398841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17</a:t>
            </a:fld>
            <a:endParaRPr lang="en-GB"/>
          </a:p>
        </p:txBody>
      </p:sp>
    </p:spTree>
    <p:extLst>
      <p:ext uri="{BB962C8B-B14F-4D97-AF65-F5344CB8AC3E}">
        <p14:creationId xmlns:p14="http://schemas.microsoft.com/office/powerpoint/2010/main" val="140174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551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5641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6619606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7.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24542" y="476514"/>
            <a:ext cx="3529985" cy="1110372"/>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6629400" y="0"/>
            <a:ext cx="5562600" cy="68580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197436" y="334535"/>
            <a:ext cx="4768237" cy="6334697"/>
          </a:xfrm>
          <a:prstGeom prst="rect">
            <a:avLst/>
          </a:prstGeom>
        </p:spPr>
      </p:pic>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064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11523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9557" y="230239"/>
            <a:ext cx="1950144" cy="613426"/>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55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89557" y="230239"/>
            <a:ext cx="1950144" cy="613426"/>
          </a:xfrm>
          <a:prstGeom prst="rect">
            <a:avLst/>
          </a:prstGeom>
        </p:spPr>
      </p:pic>
    </p:spTree>
    <p:extLst>
      <p:ext uri="{BB962C8B-B14F-4D97-AF65-F5344CB8AC3E}">
        <p14:creationId xmlns:p14="http://schemas.microsoft.com/office/powerpoint/2010/main" val="1896985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284004" y="1290189"/>
            <a:ext cx="7623993" cy="2398159"/>
          </a:xfrm>
          <a:prstGeom prst="rect">
            <a:avLst/>
          </a:prstGeom>
        </p:spPr>
      </p:pic>
    </p:spTree>
    <p:extLst>
      <p:ext uri="{BB962C8B-B14F-4D97-AF65-F5344CB8AC3E}">
        <p14:creationId xmlns:p14="http://schemas.microsoft.com/office/powerpoint/2010/main" val="107324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8184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284004" y="891590"/>
            <a:ext cx="7623993" cy="239815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655782" y="3530907"/>
            <a:ext cx="10880436"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 y="5215084"/>
            <a:ext cx="12192000" cy="953685"/>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 y="5298593"/>
            <a:ext cx="12192000" cy="953685"/>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9926781" y="5920929"/>
            <a:ext cx="1780701" cy="423977"/>
          </a:xfrm>
          <a:prstGeom prst="rect">
            <a:avLst/>
          </a:prstGeom>
        </p:spPr>
      </p:pic>
    </p:spTree>
    <p:extLst>
      <p:ext uri="{BB962C8B-B14F-4D97-AF65-F5344CB8AC3E}">
        <p14:creationId xmlns:p14="http://schemas.microsoft.com/office/powerpoint/2010/main" val="819854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479824A-CFF2-43DE-9C0E-654CC2F83730}" type="datetime1">
              <a:rPr lang="en-GB" smtClean="0"/>
              <a:t>16/11/2022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E97F3-BDBB-4E50-A2C0-AEF02F4190EF}" type="slidenum">
              <a:rPr lang="en-GB" smtClean="0"/>
              <a:t>‹#›</a:t>
            </a:fld>
            <a:endParaRPr lang="en-GB"/>
          </a:p>
        </p:txBody>
      </p:sp>
    </p:spTree>
    <p:extLst>
      <p:ext uri="{BB962C8B-B14F-4D97-AF65-F5344CB8AC3E}">
        <p14:creationId xmlns:p14="http://schemas.microsoft.com/office/powerpoint/2010/main" val="237179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24542" y="476514"/>
            <a:ext cx="3529985" cy="1110372"/>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6629400" y="0"/>
            <a:ext cx="5562600" cy="6858000"/>
          </a:xfrm>
          <a:prstGeom prst="rect">
            <a:avLst/>
          </a:prstGeom>
        </p:spPr>
      </p:pic>
    </p:spTree>
    <p:extLst>
      <p:ext uri="{BB962C8B-B14F-4D97-AF65-F5344CB8AC3E}">
        <p14:creationId xmlns:p14="http://schemas.microsoft.com/office/powerpoint/2010/main" val="262740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3559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a:solidFill>
                  <a:schemeClr val="bg1"/>
                </a:solidFill>
                <a:latin typeface="IBM Plex Sans" panose="020B0503050203000203" pitchFamily="34" charset="77"/>
              </a:rPr>
              <a:t>www.PASSDataCommunitySummit.com/evaluation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0" y="6791325"/>
            <a:ext cx="12192000" cy="66675"/>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339117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249885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75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6629400" y="0"/>
            <a:ext cx="5562600" cy="68580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6195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1066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338276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54" r:id="rId2"/>
    <p:sldLayoutId id="2147483751" r:id="rId3"/>
    <p:sldLayoutId id="2147483758" r:id="rId4"/>
    <p:sldLayoutId id="2147483759" r:id="rId5"/>
    <p:sldLayoutId id="2147483743" r:id="rId6"/>
    <p:sldLayoutId id="2147483752" r:id="rId7"/>
    <p:sldLayoutId id="2147483753" r:id="rId8"/>
    <p:sldLayoutId id="2147483749" r:id="rId9"/>
    <p:sldLayoutId id="2147483757" r:id="rId10"/>
    <p:sldLayoutId id="2147483746" r:id="rId11"/>
    <p:sldLayoutId id="2147483747" r:id="rId12"/>
    <p:sldLayoutId id="2147483745" r:id="rId13"/>
    <p:sldLayoutId id="2147483755" r:id="rId14"/>
    <p:sldLayoutId id="2147483756" r:id="rId15"/>
    <p:sldLayoutId id="2147483741" r:id="rId16"/>
    <p:sldLayoutId id="2147483748" r:id="rId17"/>
    <p:sldLayoutId id="2147483760" r:id="rId18"/>
    <p:sldLayoutId id="214748376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azure/logic-apps/logic-apps-overview#:~:text=A%20logic%20app%20is%20the%20Azure%20resource%20you,app%20resource%20types%20that%20run%20in%20different%20environment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34.png"/><Relationship Id="rId12"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image" Target="../media/image29.wmf"/><Relationship Id="rId5" Type="http://schemas.openxmlformats.org/officeDocument/2006/relationships/image" Target="../media/image32.png"/><Relationship Id="rId10" Type="http://schemas.openxmlformats.org/officeDocument/2006/relationships/oleObject" Target="../embeddings/oleObject1.bin"/><Relationship Id="rId4" Type="http://schemas.openxmlformats.org/officeDocument/2006/relationships/image" Target="../media/image31.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in/alpabuddhabhatti/" TargetMode="External"/><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sv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image" Target="../media/image20.png"/><Relationship Id="rId9" Type="http://schemas.openxmlformats.org/officeDocument/2006/relationships/image" Target="../media/image6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20.pn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hyperlink" Target="https://www.linkedin.com/in/alpabuddhabhatti/" TargetMode="External"/><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zure.microsoft.com/en-gb/services/functions/?OCID=AID2200274_SEM_4a8b107ba0341ad6ead8711b6c701c38:G:s&amp;ef_id=4a8b107ba0341ad6ead8711b6c701c38:G:s&amp;msclkid=4a8b107ba0341ad6ead8711b6c701c38"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A Case Study - Using Azure Data Factory, Azure Functions &amp; Logic Apps</a:t>
            </a: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p:txBody>
          <a:bodyPr/>
          <a:lstStyle/>
          <a:p>
            <a:r>
              <a:rPr lang="en-US" dirty="0" smtClean="0"/>
              <a:t>Alpa Buddhabhatti</a:t>
            </a:r>
            <a:endParaRPr lang="en-US" dirty="0"/>
          </a:p>
        </p:txBody>
      </p:sp>
      <p:sp>
        <p:nvSpPr>
          <p:cNvPr id="18" name="Content Placeholder 20">
            <a:extLst>
              <a:ext uri="{FF2B5EF4-FFF2-40B4-BE49-F238E27FC236}">
                <a16:creationId xmlns:a16="http://schemas.microsoft.com/office/drawing/2014/main" id="{51FB9B36-B184-2441-AF8F-48FDA3E37AA4}"/>
              </a:ext>
            </a:extLst>
          </p:cNvPr>
          <p:cNvSpPr>
            <a:spLocks noGrp="1"/>
          </p:cNvSpPr>
          <p:nvPr>
            <p:ph idx="12"/>
          </p:nvPr>
        </p:nvSpPr>
        <p:spPr/>
        <p:txBody>
          <a:bodyPr/>
          <a:lstStyle/>
          <a:p>
            <a:r>
              <a:rPr lang="en-US" dirty="0" smtClean="0"/>
              <a:t>She/Her</a:t>
            </a:r>
            <a:endParaRPr lang="en-US" dirty="0"/>
          </a:p>
        </p:txBody>
      </p:sp>
      <p:sp>
        <p:nvSpPr>
          <p:cNvPr id="19" name="Content Placeholder 21">
            <a:extLst>
              <a:ext uri="{FF2B5EF4-FFF2-40B4-BE49-F238E27FC236}">
                <a16:creationId xmlns:a16="http://schemas.microsoft.com/office/drawing/2014/main" id="{08DD5418-7806-8D43-9F8D-5C1CB7E52855}"/>
              </a:ext>
            </a:extLst>
          </p:cNvPr>
          <p:cNvSpPr>
            <a:spLocks noGrp="1"/>
          </p:cNvSpPr>
          <p:nvPr>
            <p:ph idx="13"/>
          </p:nvPr>
        </p:nvSpPr>
        <p:spPr/>
        <p:txBody>
          <a:bodyPr/>
          <a:lstStyle/>
          <a:p>
            <a:r>
              <a:rPr lang="en-US" dirty="0" smtClean="0"/>
              <a:t>Azure Consultant</a:t>
            </a:r>
            <a:endParaRPr lang="en-US" dirty="0"/>
          </a:p>
        </p:txBody>
      </p:sp>
      <p:sp>
        <p:nvSpPr>
          <p:cNvPr id="20" name="Content Placeholder 22">
            <a:extLst>
              <a:ext uri="{FF2B5EF4-FFF2-40B4-BE49-F238E27FC236}">
                <a16:creationId xmlns:a16="http://schemas.microsoft.com/office/drawing/2014/main" id="{1D627992-BFD8-4744-B3DE-75117344FB99}"/>
              </a:ext>
            </a:extLst>
          </p:cNvPr>
          <p:cNvSpPr>
            <a:spLocks noGrp="1"/>
          </p:cNvSpPr>
          <p:nvPr>
            <p:ph idx="14"/>
          </p:nvPr>
        </p:nvSpPr>
        <p:spPr/>
        <p:txBody>
          <a:bodyPr/>
          <a:lstStyle/>
          <a:p>
            <a:r>
              <a:rPr lang="en-US" dirty="0" smtClean="0"/>
              <a:t>Cluster Reply UK</a:t>
            </a:r>
            <a:endParaRPr lang="en-US" dirty="0"/>
          </a:p>
        </p:txBody>
      </p:sp>
    </p:spTree>
    <p:extLst>
      <p:ext uri="{BB962C8B-B14F-4D97-AF65-F5344CB8AC3E}">
        <p14:creationId xmlns:p14="http://schemas.microsoft.com/office/powerpoint/2010/main" val="3906584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92" y="171402"/>
            <a:ext cx="11592448" cy="1325563"/>
          </a:xfrm>
          <a:noFill/>
        </p:spPr>
        <p:txBody>
          <a:bodyPr>
            <a:normAutofit/>
          </a:bodyPr>
          <a:lstStyle/>
          <a:p>
            <a:pPr algn="ctr"/>
            <a:r>
              <a:rPr lang="en-US"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Function integrate with ADF?</a:t>
            </a:r>
            <a:endParaRPr lang="en-GB"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10</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787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885514" y="2150541"/>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2"/>
              <a:stretch>
                <a:fillRect/>
              </a:stretch>
            </p:blipFill>
            <p:spPr>
              <a:xfrm>
                <a:off x="1926554" y="3740524"/>
                <a:ext cx="1417043" cy="619024"/>
              </a:xfrm>
              <a:prstGeom prst="rect">
                <a:avLst/>
              </a:prstGeom>
            </p:spPr>
          </p:pic>
          <p:pic>
            <p:nvPicPr>
              <p:cNvPr id="15" name="Picture 14"/>
              <p:cNvPicPr>
                <a:picLocks noChangeAspect="1"/>
              </p:cNvPicPr>
              <p:nvPr/>
            </p:nvPicPr>
            <p:blipFill>
              <a:blip r:embed="rId2"/>
              <a:stretch>
                <a:fillRect/>
              </a:stretch>
            </p:blipFill>
            <p:spPr>
              <a:xfrm>
                <a:off x="2325157" y="4389116"/>
                <a:ext cx="619835" cy="259787"/>
              </a:xfrm>
              <a:prstGeom prst="rect">
                <a:avLst/>
              </a:prstGeom>
            </p:spPr>
          </p:pic>
          <p:pic>
            <p:nvPicPr>
              <p:cNvPr id="16" name="Picture 15"/>
              <p:cNvPicPr>
                <a:picLocks noChangeAspect="1"/>
              </p:cNvPicPr>
              <p:nvPr/>
            </p:nvPicPr>
            <p:blipFill>
              <a:blip r:embed="rId2"/>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3"/>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847219" y="3947137"/>
            <a:ext cx="1759409" cy="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52636" y="3472935"/>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4269994"/>
            <a:ext cx="1810353" cy="791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36" y="4391237"/>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pSp>
        <p:nvGrpSpPr>
          <p:cNvPr id="25" name="Group 24"/>
          <p:cNvGrpSpPr/>
          <p:nvPr/>
        </p:nvGrpSpPr>
        <p:grpSpPr>
          <a:xfrm>
            <a:off x="6606628" y="2079804"/>
            <a:ext cx="3140110" cy="3437526"/>
            <a:chOff x="6646146" y="2150505"/>
            <a:chExt cx="3140110" cy="3437526"/>
          </a:xfrm>
        </p:grpSpPr>
        <p:pic>
          <p:nvPicPr>
            <p:cNvPr id="18" name="Picture 17"/>
            <p:cNvPicPr>
              <a:picLocks noChangeAspect="1"/>
            </p:cNvPicPr>
            <p:nvPr/>
          </p:nvPicPr>
          <p:blipFill>
            <a:blip r:embed="rId4"/>
            <a:stretch>
              <a:fillRect/>
            </a:stretch>
          </p:blipFill>
          <p:spPr>
            <a:xfrm>
              <a:off x="7461643" y="2150505"/>
              <a:ext cx="1037820" cy="852082"/>
            </a:xfrm>
            <a:prstGeom prst="rect">
              <a:avLst/>
            </a:prstGeom>
          </p:spPr>
        </p:pic>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Functions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7" name="TextBox 26"/>
            <p:cNvSpPr txBox="1"/>
            <p:nvPr/>
          </p:nvSpPr>
          <p:spPr>
            <a:xfrm>
              <a:off x="7483455" y="4508386"/>
              <a:ext cx="1305612" cy="461665"/>
            </a:xfrm>
            <a:prstGeom prst="rect">
              <a:avLst/>
            </a:prstGeom>
            <a:noFill/>
          </p:spPr>
          <p:txBody>
            <a:bodyPr wrap="square" rtlCol="0">
              <a:spAutoFit/>
            </a:bodyPr>
            <a:lstStyle/>
            <a:p>
              <a:r>
                <a:rPr lang="en-US" sz="2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Code</a:t>
              </a:r>
              <a:endParaRPr lang="en-GB"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4"/>
            <a:stretch>
              <a:fillRect/>
            </a:stretch>
          </p:blipFill>
          <p:spPr>
            <a:xfrm>
              <a:off x="7518591" y="3695344"/>
              <a:ext cx="923925" cy="799035"/>
            </a:xfrm>
            <a:prstGeom prst="rect">
              <a:avLst/>
            </a:prstGeom>
          </p:spPr>
        </p:pic>
      </p:grpSp>
      <p:pic>
        <p:nvPicPr>
          <p:cNvPr id="29" name="Content Placeholder 28"/>
          <p:cNvPicPr>
            <a:picLocks noGrp="1" noChangeAspect="1"/>
          </p:cNvPicPr>
          <p:nvPr>
            <p:ph idx="1"/>
          </p:nvPr>
        </p:nvPicPr>
        <p:blipFill>
          <a:blip r:embed="rId4"/>
          <a:stretch>
            <a:fillRect/>
          </a:stretch>
        </p:blipFill>
        <p:spPr>
          <a:xfrm>
            <a:off x="3922618" y="3769965"/>
            <a:ext cx="597217" cy="485880"/>
          </a:xfrm>
          <a:prstGeom prst="rect">
            <a:avLst/>
          </a:prstGeom>
        </p:spPr>
      </p:pic>
      <p:sp>
        <p:nvSpPr>
          <p:cNvPr id="5" name="TextBox 4"/>
          <p:cNvSpPr txBox="1"/>
          <p:nvPr/>
        </p:nvSpPr>
        <p:spPr>
          <a:xfrm>
            <a:off x="4605313" y="1429123"/>
            <a:ext cx="2509861" cy="1477328"/>
          </a:xfrm>
          <a:prstGeom prst="rect">
            <a:avLst/>
          </a:prstGeom>
          <a:noFill/>
        </p:spPr>
        <p:txBody>
          <a:bodyPr wrap="square" rtlCol="0">
            <a:spAutoFit/>
          </a:bodyPr>
          <a:lstStyle/>
          <a:p>
            <a:pPr algn="l"/>
            <a:r>
              <a:rPr lang="en-US" b="0" i="0" dirty="0" smtClean="0">
                <a:latin typeface="IBM Plex Sans" panose="020B0503050203000203" pitchFamily="34" charset="77"/>
                <a:ea typeface="Roboto" panose="02000000000000000000" pitchFamily="2" charset="0"/>
              </a:rPr>
              <a:t>1. Function URL</a:t>
            </a:r>
          </a:p>
          <a:p>
            <a:pPr algn="l"/>
            <a:r>
              <a:rPr lang="en-US" b="0" dirty="0" smtClean="0">
                <a:latin typeface="IBM Plex Sans" panose="020B0503050203000203" pitchFamily="34" charset="77"/>
                <a:ea typeface="Roboto" panose="02000000000000000000" pitchFamily="2" charset="0"/>
              </a:rPr>
              <a:t>2. Function Key</a:t>
            </a:r>
          </a:p>
          <a:p>
            <a:pPr algn="l"/>
            <a:r>
              <a:rPr lang="en-US" b="0" i="0" dirty="0" smtClean="0">
                <a:latin typeface="IBM Plex Sans" panose="020B0503050203000203" pitchFamily="34" charset="77"/>
                <a:ea typeface="Roboto" panose="02000000000000000000" pitchFamily="2" charset="0"/>
              </a:rPr>
              <a:t>3. Function Name</a:t>
            </a:r>
          </a:p>
          <a:p>
            <a:pPr algn="l"/>
            <a:r>
              <a:rPr lang="en-US" b="0" dirty="0" smtClean="0">
                <a:latin typeface="IBM Plex Sans" panose="020B0503050203000203" pitchFamily="34" charset="77"/>
                <a:ea typeface="Roboto" panose="02000000000000000000" pitchFamily="2" charset="0"/>
              </a:rPr>
              <a:t>4. Method</a:t>
            </a:r>
          </a:p>
          <a:p>
            <a:r>
              <a:rPr lang="en-US" b="0" i="0" dirty="0" smtClean="0">
                <a:latin typeface="IBM Plex Sans" panose="020B0503050203000203" pitchFamily="34" charset="77"/>
                <a:ea typeface="Roboto" panose="02000000000000000000" pitchFamily="2" charset="0"/>
              </a:rPr>
              <a:t>5</a:t>
            </a:r>
            <a:r>
              <a:rPr lang="en-US" b="0" dirty="0">
                <a:latin typeface="IBM Plex Sans" panose="020B0503050203000203" pitchFamily="34" charset="77"/>
                <a:ea typeface="Roboto" panose="02000000000000000000" pitchFamily="2" charset="0"/>
              </a:rPr>
              <a:t>. Massage </a:t>
            </a:r>
            <a:r>
              <a:rPr lang="en-US" b="0" i="0" dirty="0" smtClean="0">
                <a:latin typeface="IBM Plex Sans" panose="020B0503050203000203" pitchFamily="34" charset="77"/>
                <a:ea typeface="Roboto" panose="02000000000000000000" pitchFamily="2" charset="0"/>
              </a:rPr>
              <a:t>Body</a:t>
            </a:r>
            <a:endParaRPr lang="en-GB" b="0" i="0" dirty="0" err="1" smtClean="0">
              <a:latin typeface="IBM Plex Sans" panose="020B0503050203000203" pitchFamily="34" charset="77"/>
              <a:ea typeface="Roboto" panose="02000000000000000000" pitchFamily="2" charset="0"/>
            </a:endParaRPr>
          </a:p>
        </p:txBody>
      </p:sp>
      <p:pic>
        <p:nvPicPr>
          <p:cNvPr id="30" name="Picture 29"/>
          <p:cNvPicPr>
            <a:picLocks noChangeAspect="1"/>
          </p:cNvPicPr>
          <p:nvPr/>
        </p:nvPicPr>
        <p:blipFill>
          <a:blip r:embed="rId4"/>
          <a:stretch>
            <a:fillRect/>
          </a:stretch>
        </p:blipFill>
        <p:spPr>
          <a:xfrm>
            <a:off x="11247120" y="-11430"/>
            <a:ext cx="944880" cy="743447"/>
          </a:xfrm>
          <a:prstGeom prst="rect">
            <a:avLst/>
          </a:prstGeom>
        </p:spPr>
      </p:pic>
    </p:spTree>
    <p:extLst>
      <p:ext uri="{BB962C8B-B14F-4D97-AF65-F5344CB8AC3E}">
        <p14:creationId xmlns:p14="http://schemas.microsoft.com/office/powerpoint/2010/main" val="13249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6828" y="-220345"/>
            <a:ext cx="8165353" cy="4351338"/>
          </a:xfrm>
        </p:spPr>
        <p:txBody>
          <a:bodyPr>
            <a:normAutofit/>
          </a:bodyPr>
          <a:lstStyle/>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endParaRPr lang="en-US" sz="4400" b="1" dirty="0">
              <a:solidFill>
                <a:schemeClr val="bg1"/>
              </a:solidFill>
              <a:latin typeface="Segoe UI" panose="020B0502040204020203" pitchFamily="34" charset="0"/>
              <a:cs typeface="Segoe UI" panose="020B0502040204020203" pitchFamily="34" charset="0"/>
            </a:endParaRPr>
          </a:p>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p>
          <a:p>
            <a:pPr marL="0" indent="0">
              <a:buNone/>
            </a:pPr>
            <a:endParaRPr lang="en-US" sz="4400" b="1" dirty="0">
              <a:solidFill>
                <a:schemeClr val="bg1"/>
              </a:solidFill>
              <a:latin typeface="Segoe UI" panose="020B0502040204020203" pitchFamily="34" charset="0"/>
              <a:cs typeface="Segoe UI" panose="020B0502040204020203" pitchFamily="34" charset="0"/>
            </a:endParaRPr>
          </a:p>
          <a:p>
            <a:pPr marL="0" indent="0" algn="ctr">
              <a:buNone/>
            </a:pPr>
            <a:r>
              <a:rPr lang="en-US" sz="4400" b="1"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Logic Apps</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11</a:t>
            </a:fld>
            <a:endParaRPr lang="en-GB"/>
          </a:p>
        </p:txBody>
      </p:sp>
      <p:pic>
        <p:nvPicPr>
          <p:cNvPr id="7" name="Picture 6"/>
          <p:cNvPicPr>
            <a:picLocks noChangeAspect="1"/>
          </p:cNvPicPr>
          <p:nvPr/>
        </p:nvPicPr>
        <p:blipFill>
          <a:blip r:embed="rId3"/>
          <a:stretch>
            <a:fillRect/>
          </a:stretch>
        </p:blipFill>
        <p:spPr>
          <a:xfrm>
            <a:off x="3488814" y="1645920"/>
            <a:ext cx="1221275" cy="1138079"/>
          </a:xfrm>
          <a:prstGeom prst="rect">
            <a:avLst/>
          </a:prstGeom>
        </p:spPr>
      </p:pic>
    </p:spTree>
    <p:extLst>
      <p:ext uri="{BB962C8B-B14F-4D97-AF65-F5344CB8AC3E}">
        <p14:creationId xmlns:p14="http://schemas.microsoft.com/office/powerpoint/2010/main" val="3289178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067" y="1224489"/>
            <a:ext cx="10515600" cy="4351338"/>
          </a:xfrm>
          <a:ln>
            <a:noFill/>
          </a:ln>
        </p:spPr>
        <p:txBody>
          <a:bodyPr>
            <a:normAutofit fontScale="32500" lnSpcReduction="20000"/>
          </a:bodyPr>
          <a:lstStyle/>
          <a:p>
            <a:pPr marL="0" indent="0">
              <a:buNone/>
            </a:pPr>
            <a:r>
              <a:rPr lang="en-US" sz="8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 cloud-based integration service for creating and running automated workflows that integrate your apps, data, services, and </a:t>
            </a:r>
            <a:r>
              <a:rPr lang="en-US" sz="8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systems.</a:t>
            </a:r>
          </a:p>
          <a:p>
            <a:pPr marL="0" indent="0">
              <a:buNone/>
            </a:pPr>
            <a:endParaRPr lang="en-US" sz="8600" i="1"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r>
              <a:rPr lang="en-GB" sz="59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Overview </a:t>
            </a:r>
            <a:r>
              <a:rPr lang="en-GB"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for Azure Logic Apps - Azure Logic Apps | Microsoft Docs</a:t>
            </a:r>
            <a:r>
              <a:rPr lang="en-US"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p>
          <a:p>
            <a:pPr marL="0" lv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98607"/>
            <a:ext cx="11632453" cy="1325563"/>
          </a:xfrm>
          <a:noFill/>
        </p:spPr>
        <p:txBody>
          <a:bodyPr>
            <a:normAutofit/>
          </a:bodyPr>
          <a:lstStyle/>
          <a:p>
            <a:pPr algn="ctr"/>
            <a:r>
              <a:rPr lang="en-U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Azure Logic Apps?</a:t>
            </a:r>
            <a:endParaRPr lang="en-GB"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12</a:t>
            </a:fld>
            <a:endParaRPr lang="en-GB"/>
          </a:p>
        </p:txBody>
      </p:sp>
      <p:pic>
        <p:nvPicPr>
          <p:cNvPr id="7" name="Picture 6"/>
          <p:cNvPicPr>
            <a:picLocks noChangeAspect="1"/>
          </p:cNvPicPr>
          <p:nvPr/>
        </p:nvPicPr>
        <p:blipFill>
          <a:blip r:embed="rId3"/>
          <a:stretch>
            <a:fillRect/>
          </a:stretch>
        </p:blipFill>
        <p:spPr>
          <a:xfrm>
            <a:off x="1838322" y="3250121"/>
            <a:ext cx="1221275" cy="1236154"/>
          </a:xfrm>
          <a:prstGeom prst="rect">
            <a:avLst/>
          </a:prstGeom>
        </p:spPr>
      </p:pic>
      <p:pic>
        <p:nvPicPr>
          <p:cNvPr id="8" name="Picture 7"/>
          <p:cNvPicPr>
            <a:picLocks noChangeAspect="1"/>
          </p:cNvPicPr>
          <p:nvPr/>
        </p:nvPicPr>
        <p:blipFill>
          <a:blip r:embed="rId3"/>
          <a:stretch>
            <a:fillRect/>
          </a:stretch>
        </p:blipFill>
        <p:spPr>
          <a:xfrm>
            <a:off x="11353800" y="0"/>
            <a:ext cx="838200" cy="660504"/>
          </a:xfrm>
          <a:prstGeom prst="rect">
            <a:avLst/>
          </a:prstGeom>
        </p:spPr>
      </p:pic>
    </p:spTree>
    <p:extLst>
      <p:ext uri="{BB962C8B-B14F-4D97-AF65-F5344CB8AC3E}">
        <p14:creationId xmlns:p14="http://schemas.microsoft.com/office/powerpoint/2010/main" val="14661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767" y="148365"/>
            <a:ext cx="11192398" cy="1325563"/>
          </a:xfrm>
          <a:noFill/>
        </p:spPr>
        <p:txBody>
          <a:bodyPr>
            <a:norm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Logic Apps integrate with ADF?</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13</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635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788044" y="1717124"/>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3"/>
              <a:stretch>
                <a:fillRect/>
              </a:stretch>
            </p:blipFill>
            <p:spPr>
              <a:xfrm>
                <a:off x="1926554" y="3740524"/>
                <a:ext cx="1417043" cy="619024"/>
              </a:xfrm>
              <a:prstGeom prst="rect">
                <a:avLst/>
              </a:prstGeom>
            </p:spPr>
          </p:pic>
          <p:pic>
            <p:nvPicPr>
              <p:cNvPr id="15" name="Picture 14"/>
              <p:cNvPicPr>
                <a:picLocks noChangeAspect="1"/>
              </p:cNvPicPr>
              <p:nvPr/>
            </p:nvPicPr>
            <p:blipFill>
              <a:blip r:embed="rId3"/>
              <a:stretch>
                <a:fillRect/>
              </a:stretch>
            </p:blipFill>
            <p:spPr>
              <a:xfrm>
                <a:off x="2325157" y="4389116"/>
                <a:ext cx="619835" cy="259787"/>
              </a:xfrm>
              <a:prstGeom prst="rect">
                <a:avLst/>
              </a:prstGeom>
            </p:spPr>
          </p:pic>
          <p:pic>
            <p:nvPicPr>
              <p:cNvPr id="16" name="Picture 15"/>
              <p:cNvPicPr>
                <a:picLocks noChangeAspect="1"/>
              </p:cNvPicPr>
              <p:nvPr/>
            </p:nvPicPr>
            <p:blipFill>
              <a:blip r:embed="rId3"/>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4"/>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bg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774636" y="3456236"/>
            <a:ext cx="1759409" cy="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23785" y="2968270"/>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3808280"/>
            <a:ext cx="1810353" cy="791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13" y="3925466"/>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aphicFrame>
        <p:nvGraphicFramePr>
          <p:cNvPr id="30" name="Object 29"/>
          <p:cNvGraphicFramePr>
            <a:graphicFrameLocks noChangeAspect="1"/>
          </p:cNvGraphicFramePr>
          <p:nvPr>
            <p:extLst>
              <p:ext uri="{D42A27DB-BD31-4B8C-83A1-F6EECF244321}">
                <p14:modId xmlns:p14="http://schemas.microsoft.com/office/powerpoint/2010/main" val="4081212027"/>
              </p:ext>
            </p:extLst>
          </p:nvPr>
        </p:nvGraphicFramePr>
        <p:xfrm>
          <a:off x="3862653" y="3574212"/>
          <a:ext cx="506413" cy="234068"/>
        </p:xfrm>
        <a:graphic>
          <a:graphicData uri="http://schemas.openxmlformats.org/presentationml/2006/ole">
            <mc:AlternateContent xmlns:mc="http://schemas.openxmlformats.org/markup-compatibility/2006">
              <mc:Choice xmlns:v="urn:schemas-microsoft-com:vml" Requires="v">
                <p:oleObj spid="_x0000_s1068" name="Bitmap Image" r:id="rId5" imgW="506880" imgH="221040" progId="Paint.Picture">
                  <p:embed/>
                </p:oleObj>
              </mc:Choice>
              <mc:Fallback>
                <p:oleObj name="Bitmap Image" r:id="rId5" imgW="506880" imgH="221040" progId="Paint.Picture">
                  <p:embed/>
                  <p:pic>
                    <p:nvPicPr>
                      <p:cNvPr id="30" name="Object 29"/>
                      <p:cNvPicPr/>
                      <p:nvPr/>
                    </p:nvPicPr>
                    <p:blipFill>
                      <a:blip r:embed="rId6"/>
                      <a:stretch>
                        <a:fillRect/>
                      </a:stretch>
                    </p:blipFill>
                    <p:spPr>
                      <a:xfrm>
                        <a:off x="3862653" y="3574212"/>
                        <a:ext cx="506413" cy="234068"/>
                      </a:xfrm>
                      <a:prstGeom prst="rect">
                        <a:avLst/>
                      </a:prstGeom>
                      <a:solidFill>
                        <a:schemeClr val="tx2"/>
                      </a:solidFill>
                      <a:ln>
                        <a:solidFill>
                          <a:schemeClr val="accent1"/>
                        </a:solidFill>
                      </a:ln>
                    </p:spPr>
                  </p:pic>
                </p:oleObj>
              </mc:Fallback>
            </mc:AlternateContent>
          </a:graphicData>
        </a:graphic>
      </p:graphicFrame>
      <p:grpSp>
        <p:nvGrpSpPr>
          <p:cNvPr id="9" name="Group 8"/>
          <p:cNvGrpSpPr/>
          <p:nvPr/>
        </p:nvGrpSpPr>
        <p:grpSpPr>
          <a:xfrm>
            <a:off x="6800982" y="1717124"/>
            <a:ext cx="3189379" cy="3318378"/>
            <a:chOff x="6575185" y="2247646"/>
            <a:chExt cx="3189379" cy="3318378"/>
          </a:xfrm>
        </p:grpSpPr>
        <p:grpSp>
          <p:nvGrpSpPr>
            <p:cNvPr id="8" name="Group 7"/>
            <p:cNvGrpSpPr/>
            <p:nvPr/>
          </p:nvGrpSpPr>
          <p:grpSpPr>
            <a:xfrm>
              <a:off x="6575185" y="2247646"/>
              <a:ext cx="3189379" cy="3318378"/>
              <a:chOff x="6606627" y="2198952"/>
              <a:chExt cx="3189379" cy="3318378"/>
            </a:xfrm>
          </p:grpSpPr>
          <p:grpSp>
            <p:nvGrpSpPr>
              <p:cNvPr id="25" name="Group 24"/>
              <p:cNvGrpSpPr/>
              <p:nvPr/>
            </p:nvGrpSpPr>
            <p:grpSpPr>
              <a:xfrm>
                <a:off x="6606627" y="3091211"/>
                <a:ext cx="3189379" cy="2426119"/>
                <a:chOff x="6646146" y="3161912"/>
                <a:chExt cx="3140110" cy="2426119"/>
              </a:xfrm>
            </p:grpSpPr>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Logic Apps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pic>
            <p:nvPicPr>
              <p:cNvPr id="31" name="Picture 30"/>
              <p:cNvPicPr>
                <a:picLocks noChangeAspect="1"/>
              </p:cNvPicPr>
              <p:nvPr/>
            </p:nvPicPr>
            <p:blipFill>
              <a:blip r:embed="rId7"/>
              <a:stretch>
                <a:fillRect/>
              </a:stretch>
            </p:blipFill>
            <p:spPr>
              <a:xfrm>
                <a:off x="7141298" y="2198952"/>
                <a:ext cx="1221275" cy="711555"/>
              </a:xfrm>
              <a:prstGeom prst="rect">
                <a:avLst/>
              </a:prstGeom>
            </p:spPr>
          </p:pic>
        </p:grpSp>
        <p:pic>
          <p:nvPicPr>
            <p:cNvPr id="32" name="Picture 31"/>
            <p:cNvPicPr>
              <a:picLocks noChangeAspect="1"/>
            </p:cNvPicPr>
            <p:nvPr/>
          </p:nvPicPr>
          <p:blipFill>
            <a:blip r:embed="rId7"/>
            <a:stretch>
              <a:fillRect/>
            </a:stretch>
          </p:blipFill>
          <p:spPr>
            <a:xfrm>
              <a:off x="7306533" y="3740523"/>
              <a:ext cx="1221275" cy="711555"/>
            </a:xfrm>
            <a:prstGeom prst="rect">
              <a:avLst/>
            </a:prstGeom>
          </p:spPr>
        </p:pic>
      </p:grpSp>
    </p:spTree>
    <p:extLst>
      <p:ext uri="{BB962C8B-B14F-4D97-AF65-F5344CB8AC3E}">
        <p14:creationId xmlns:p14="http://schemas.microsoft.com/office/powerpoint/2010/main" val="6671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608343" y="312457"/>
            <a:ext cx="8165353" cy="4351338"/>
          </a:xfrm>
        </p:spPr>
        <p:txBody>
          <a:bodyPr>
            <a:normAutofit/>
          </a:bodyPr>
          <a:lstStyle/>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4</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14</a:t>
            </a:fld>
            <a:endParaRPr lang="en-GB"/>
          </a:p>
        </p:txBody>
      </p:sp>
      <p:pic>
        <p:nvPicPr>
          <p:cNvPr id="12" name="Picture 11"/>
          <p:cNvPicPr>
            <a:picLocks noChangeAspect="1"/>
          </p:cNvPicPr>
          <p:nvPr/>
        </p:nvPicPr>
        <p:blipFill>
          <a:blip r:embed="rId2"/>
          <a:stretch>
            <a:fillRect/>
          </a:stretch>
        </p:blipFill>
        <p:spPr>
          <a:xfrm>
            <a:off x="5795847" y="2488126"/>
            <a:ext cx="1119303" cy="813384"/>
          </a:xfrm>
          <a:prstGeom prst="rect">
            <a:avLst/>
          </a:prstGeom>
        </p:spPr>
      </p:pic>
      <p:sp>
        <p:nvSpPr>
          <p:cNvPr id="13" name="TextBox 12"/>
          <p:cNvSpPr txBox="1"/>
          <p:nvPr/>
        </p:nvSpPr>
        <p:spPr>
          <a:xfrm>
            <a:off x="5000130" y="2413831"/>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15" name="Picture 14"/>
          <p:cNvPicPr>
            <a:picLocks noChangeAspect="1"/>
          </p:cNvPicPr>
          <p:nvPr/>
        </p:nvPicPr>
        <p:blipFill>
          <a:blip r:embed="rId3"/>
          <a:stretch>
            <a:fillRect/>
          </a:stretch>
        </p:blipFill>
        <p:spPr>
          <a:xfrm>
            <a:off x="3427510" y="2343944"/>
            <a:ext cx="1146053" cy="865289"/>
          </a:xfrm>
          <a:prstGeom prst="rect">
            <a:avLst/>
          </a:prstGeom>
        </p:spPr>
      </p:pic>
      <p:sp>
        <p:nvSpPr>
          <p:cNvPr id="17" name="TextBox 16"/>
          <p:cNvSpPr txBox="1"/>
          <p:nvPr/>
        </p:nvSpPr>
        <p:spPr>
          <a:xfrm>
            <a:off x="2529429" y="2343944"/>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5" name="Picture 4"/>
          <p:cNvPicPr>
            <a:picLocks noChangeAspect="1"/>
          </p:cNvPicPr>
          <p:nvPr/>
        </p:nvPicPr>
        <p:blipFill>
          <a:blip r:embed="rId4"/>
          <a:stretch>
            <a:fillRect/>
          </a:stretch>
        </p:blipFill>
        <p:spPr>
          <a:xfrm>
            <a:off x="1125837" y="2248096"/>
            <a:ext cx="861065" cy="771525"/>
          </a:xfrm>
          <a:prstGeom prst="rect">
            <a:avLst/>
          </a:prstGeom>
        </p:spPr>
      </p:pic>
    </p:spTree>
    <p:extLst>
      <p:ext uri="{BB962C8B-B14F-4D97-AF65-F5344CB8AC3E}">
        <p14:creationId xmlns:p14="http://schemas.microsoft.com/office/powerpoint/2010/main" val="738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7632" y="1442720"/>
            <a:ext cx="10515600" cy="4351338"/>
          </a:xfrm>
        </p:spPr>
        <p:txBody>
          <a:bodyPr>
            <a:normAutofit fontScale="70000" lnSpcReduction="20000"/>
          </a:bodyPr>
          <a:lstStyle/>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Existing on-premise system, have following features </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and Data transformation</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Etag, Record Count and File name</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p>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New Data Integration system on Azure Cloud</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Movement and Data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transformation(Azure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Factory</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 (Azure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Functions)</a:t>
            </a:r>
            <a:endPar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Etag, Record Count and File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name(Azure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Functions)</a:t>
            </a:r>
            <a:endPar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lvl="2"/>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492942"/>
            <a:ext cx="11529583" cy="747213"/>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Problem statements</a:t>
            </a:r>
            <a:endPar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15</a:t>
            </a:fld>
            <a:endParaRPr lang="en-GB"/>
          </a:p>
        </p:txBody>
      </p:sp>
    </p:spTree>
    <p:extLst>
      <p:ext uri="{BB962C8B-B14F-4D97-AF65-F5344CB8AC3E}">
        <p14:creationId xmlns:p14="http://schemas.microsoft.com/office/powerpoint/2010/main" val="135450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759111" y="760021"/>
            <a:ext cx="10515600" cy="5456873"/>
          </a:xfrm>
        </p:spPr>
        <p:txBody>
          <a:bodyPr>
            <a:normAutofit/>
          </a:bodyPr>
          <a:lstStyle/>
          <a:p>
            <a:pPr marL="0" indent="0">
              <a:buNone/>
            </a:pPr>
            <a:r>
              <a:rPr lang="en-US" sz="2400" i="1" u="sng"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Apps</a:t>
            </a: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562226" y="54835"/>
            <a:ext cx="9418359" cy="903689"/>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 DEMO 1</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A5E7E628-D0F2-412B-928C-3ECD2CF169E8}" type="slidenum">
              <a:rPr lang="en-GB" smtClean="0"/>
              <a:t>16</a:t>
            </a:fld>
            <a:endParaRPr lang="en-GB"/>
          </a:p>
        </p:txBody>
      </p:sp>
      <p:sp>
        <p:nvSpPr>
          <p:cNvPr id="7" name="Rectangle 6"/>
          <p:cNvSpPr/>
          <p:nvPr/>
        </p:nvSpPr>
        <p:spPr>
          <a:xfrm>
            <a:off x="3708070" y="3163092"/>
            <a:ext cx="3126675" cy="18116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14" name="Group 13"/>
          <p:cNvGrpSpPr/>
          <p:nvPr/>
        </p:nvGrpSpPr>
        <p:grpSpPr>
          <a:xfrm>
            <a:off x="4558686" y="5067198"/>
            <a:ext cx="1687216" cy="1277739"/>
            <a:chOff x="4028247" y="4096794"/>
            <a:chExt cx="1687216" cy="1277739"/>
          </a:xfrm>
        </p:grpSpPr>
        <p:pic>
          <p:nvPicPr>
            <p:cNvPr id="23" name="Picture 22"/>
            <p:cNvPicPr>
              <a:picLocks noChangeAspect="1"/>
            </p:cNvPicPr>
            <p:nvPr/>
          </p:nvPicPr>
          <p:blipFill>
            <a:blip r:embed="rId4"/>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6" name="Group 15"/>
          <p:cNvGrpSpPr/>
          <p:nvPr/>
        </p:nvGrpSpPr>
        <p:grpSpPr>
          <a:xfrm>
            <a:off x="6834745" y="3743269"/>
            <a:ext cx="1132793" cy="260951"/>
            <a:chOff x="6523675" y="3012576"/>
            <a:chExt cx="1132793" cy="260951"/>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2</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2" name="Group 11"/>
          <p:cNvGrpSpPr/>
          <p:nvPr/>
        </p:nvGrpSpPr>
        <p:grpSpPr>
          <a:xfrm>
            <a:off x="958722" y="2706504"/>
            <a:ext cx="2167268" cy="2233746"/>
            <a:chOff x="642924" y="1936177"/>
            <a:chExt cx="2167268" cy="2233746"/>
          </a:xfrm>
        </p:grpSpPr>
        <p:sp>
          <p:nvSpPr>
            <p:cNvPr id="17" name="TextBox 16"/>
            <p:cNvSpPr txBox="1"/>
            <p:nvPr/>
          </p:nvSpPr>
          <p:spPr>
            <a:xfrm>
              <a:off x="860088" y="376981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5"/>
            <a:stretch>
              <a:fillRect/>
            </a:stretch>
          </p:blipFill>
          <p:spPr>
            <a:xfrm>
              <a:off x="860088" y="2718131"/>
              <a:ext cx="1359855" cy="1031525"/>
            </a:xfrm>
            <a:prstGeom prst="rect">
              <a:avLst/>
            </a:prstGeom>
            <a:ln>
              <a:solidFill>
                <a:schemeClr val="bg1"/>
              </a:solidFill>
            </a:ln>
          </p:spPr>
        </p:pic>
        <p:sp>
          <p:nvSpPr>
            <p:cNvPr id="20" name="TextBox 19"/>
            <p:cNvSpPr txBox="1"/>
            <p:nvPr/>
          </p:nvSpPr>
          <p:spPr>
            <a:xfrm>
              <a:off x="642924" y="1936177"/>
              <a:ext cx="2167268" cy="1015663"/>
            </a:xfrm>
            <a:prstGeom prst="rect">
              <a:avLst/>
            </a:prstGeom>
            <a:noFill/>
          </p:spPr>
          <p:txBody>
            <a:bodyPr wrap="square" rtlCol="0">
              <a:spAutoFit/>
            </a:bodyPr>
            <a:lstStyle/>
            <a:p>
              <a:pPr fontAlgn="auto">
                <a:spcBef>
                  <a:spcPts val="0"/>
                </a:spcBef>
                <a:spcAft>
                  <a:spcPts val="0"/>
                </a:spcAf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Storage(file-in</a:t>
              </a:r>
              <a:r>
                <a:rPr lang="en-US"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p>
          </p:txBody>
        </p:sp>
      </p:grpSp>
      <p:grpSp>
        <p:nvGrpSpPr>
          <p:cNvPr id="13" name="Group 12"/>
          <p:cNvGrpSpPr/>
          <p:nvPr/>
        </p:nvGrpSpPr>
        <p:grpSpPr>
          <a:xfrm>
            <a:off x="8029867" y="2706504"/>
            <a:ext cx="2167268" cy="2203525"/>
            <a:chOff x="7500954" y="1936177"/>
            <a:chExt cx="2167268" cy="2203525"/>
          </a:xfrm>
        </p:grpSpPr>
        <p:pic>
          <p:nvPicPr>
            <p:cNvPr id="31" name="Picture 30"/>
            <p:cNvPicPr>
              <a:picLocks noChangeAspect="1"/>
            </p:cNvPicPr>
            <p:nvPr/>
          </p:nvPicPr>
          <p:blipFill>
            <a:blip r:embed="rId6"/>
            <a:stretch>
              <a:fillRect/>
            </a:stretch>
          </p:blipFill>
          <p:spPr>
            <a:xfrm>
              <a:off x="7663702" y="2407351"/>
              <a:ext cx="1534650" cy="1732351"/>
            </a:xfrm>
            <a:prstGeom prst="rect">
              <a:avLst/>
            </a:prstGeom>
          </p:spPr>
        </p:pic>
        <p:sp>
          <p:nvSpPr>
            <p:cNvPr id="32" name="TextBox 31"/>
            <p:cNvSpPr txBox="1"/>
            <p:nvPr/>
          </p:nvSpPr>
          <p:spPr>
            <a:xfrm>
              <a:off x="7500954" y="1936177"/>
              <a:ext cx="216726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49" name="Group 48"/>
          <p:cNvGrpSpPr/>
          <p:nvPr/>
        </p:nvGrpSpPr>
        <p:grpSpPr>
          <a:xfrm>
            <a:off x="3699801" y="4271847"/>
            <a:ext cx="3106649" cy="794309"/>
            <a:chOff x="3371047" y="3224223"/>
            <a:chExt cx="3106649" cy="794309"/>
          </a:xfrm>
        </p:grpSpPr>
        <p:sp>
          <p:nvSpPr>
            <p:cNvPr id="8" name="TextBox 7"/>
            <p:cNvSpPr txBox="1"/>
            <p:nvPr/>
          </p:nvSpPr>
          <p:spPr>
            <a:xfrm>
              <a:off x="3371047" y="3224223"/>
              <a:ext cx="3106649" cy="70788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Data Integration Platform - ADF</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2" name="Picture 41"/>
            <p:cNvPicPr>
              <a:picLocks noChangeAspect="1"/>
            </p:cNvPicPr>
            <p:nvPr/>
          </p:nvPicPr>
          <p:blipFill>
            <a:blip r:embed="rId7"/>
            <a:stretch>
              <a:fillRect/>
            </a:stretch>
          </p:blipFill>
          <p:spPr>
            <a:xfrm>
              <a:off x="5873962" y="3541939"/>
              <a:ext cx="603734" cy="476593"/>
            </a:xfrm>
            <a:prstGeom prst="rect">
              <a:avLst/>
            </a:prstGeom>
          </p:spPr>
        </p:pic>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1</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63" name="Group 62"/>
          <p:cNvGrpSpPr/>
          <p:nvPr/>
        </p:nvGrpSpPr>
        <p:grpSpPr>
          <a:xfrm>
            <a:off x="4399515" y="3283943"/>
            <a:ext cx="2129444" cy="918652"/>
            <a:chOff x="4112356" y="4396477"/>
            <a:chExt cx="2129444" cy="918652"/>
          </a:xfrm>
        </p:grpSpPr>
        <p:pic>
          <p:nvPicPr>
            <p:cNvPr id="36" name="Picture 35"/>
            <p:cNvPicPr>
              <a:picLocks noChangeAspect="1"/>
            </p:cNvPicPr>
            <p:nvPr/>
          </p:nvPicPr>
          <p:blipFill>
            <a:blip r:embed="rId8"/>
            <a:stretch>
              <a:fillRect/>
            </a:stretch>
          </p:blipFill>
          <p:spPr>
            <a:xfrm>
              <a:off x="4112356" y="4396477"/>
              <a:ext cx="1915278" cy="619024"/>
            </a:xfrm>
            <a:prstGeom prst="rect">
              <a:avLst/>
            </a:prstGeom>
          </p:spPr>
        </p:pic>
        <p:pic>
          <p:nvPicPr>
            <p:cNvPr id="38" name="Picture 37"/>
            <p:cNvPicPr>
              <a:picLocks noChangeAspect="1"/>
            </p:cNvPicPr>
            <p:nvPr/>
          </p:nvPicPr>
          <p:blipFill>
            <a:blip r:embed="rId8"/>
            <a:stretch>
              <a:fillRect/>
            </a:stretch>
          </p:blipFill>
          <p:spPr>
            <a:xfrm>
              <a:off x="5069567" y="5055342"/>
              <a:ext cx="837770" cy="259787"/>
            </a:xfrm>
            <a:prstGeom prst="rect">
              <a:avLst/>
            </a:prstGeom>
          </p:spPr>
        </p:pic>
        <p:pic>
          <p:nvPicPr>
            <p:cNvPr id="39" name="Picture 38"/>
            <p:cNvPicPr>
              <a:picLocks noChangeAspect="1"/>
            </p:cNvPicPr>
            <p:nvPr/>
          </p:nvPicPr>
          <p:blipFill>
            <a:blip r:embed="rId8"/>
            <a:stretch>
              <a:fillRect/>
            </a:stretch>
          </p:blipFill>
          <p:spPr>
            <a:xfrm>
              <a:off x="5504520" y="5057418"/>
              <a:ext cx="450465" cy="255634"/>
            </a:xfrm>
            <a:prstGeom prst="rect">
              <a:avLst/>
            </a:prstGeom>
          </p:spPr>
        </p:pic>
        <p:pic>
          <p:nvPicPr>
            <p:cNvPr id="41" name="Picture 40"/>
            <p:cNvPicPr>
              <a:picLocks noChangeAspect="1"/>
            </p:cNvPicPr>
            <p:nvPr/>
          </p:nvPicPr>
          <p:blipFill>
            <a:blip r:embed="rId8"/>
            <a:stretch>
              <a:fillRect/>
            </a:stretch>
          </p:blipFill>
          <p:spPr>
            <a:xfrm>
              <a:off x="5791335" y="5039598"/>
              <a:ext cx="450465" cy="255634"/>
            </a:xfrm>
            <a:prstGeom prst="rect">
              <a:avLst/>
            </a:prstGeom>
          </p:spPr>
        </p:pic>
      </p:grpSp>
      <p:cxnSp>
        <p:nvCxnSpPr>
          <p:cNvPr id="46" name="Straight Arrow Connector 45"/>
          <p:cNvCxnSpPr/>
          <p:nvPr/>
        </p:nvCxnSpPr>
        <p:spPr>
          <a:xfrm flipV="1">
            <a:off x="4622900" y="2250289"/>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84566" y="2520146"/>
            <a:ext cx="249378" cy="271205"/>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a:t>
            </a:r>
            <a:endParaRPr lang="en-GB" sz="2000" b="0" dirty="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52" name="Picture 51"/>
          <p:cNvPicPr>
            <a:picLocks noChangeAspect="1"/>
          </p:cNvPicPr>
          <p:nvPr/>
        </p:nvPicPr>
        <p:blipFill>
          <a:blip r:embed="rId9"/>
          <a:stretch>
            <a:fillRect/>
          </a:stretch>
        </p:blipFill>
        <p:spPr>
          <a:xfrm>
            <a:off x="4470133" y="3015732"/>
            <a:ext cx="309836" cy="294720"/>
          </a:xfrm>
          <a:prstGeom prst="rect">
            <a:avLst/>
          </a:prstGeom>
        </p:spPr>
      </p:pic>
      <p:sp>
        <p:nvSpPr>
          <p:cNvPr id="55" name="Oval 54"/>
          <p:cNvSpPr/>
          <p:nvPr/>
        </p:nvSpPr>
        <p:spPr>
          <a:xfrm rot="10800000" flipV="1">
            <a:off x="5840233" y="2558135"/>
            <a:ext cx="238260" cy="252519"/>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5</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aphicFrame>
        <p:nvGraphicFramePr>
          <p:cNvPr id="57" name="Object 56"/>
          <p:cNvGraphicFramePr>
            <a:graphicFrameLocks noChangeAspect="1"/>
          </p:cNvGraphicFramePr>
          <p:nvPr>
            <p:extLst/>
          </p:nvPr>
        </p:nvGraphicFramePr>
        <p:xfrm>
          <a:off x="5973433" y="3031073"/>
          <a:ext cx="506413" cy="234068"/>
        </p:xfrm>
        <a:graphic>
          <a:graphicData uri="http://schemas.openxmlformats.org/presentationml/2006/ole">
            <mc:AlternateContent xmlns:mc="http://schemas.openxmlformats.org/markup-compatibility/2006">
              <mc:Choice xmlns:v="urn:schemas-microsoft-com:vml" Requires="v">
                <p:oleObj spid="_x0000_s2092" name="Bitmap Image" r:id="rId10" imgW="506880" imgH="221040" progId="Paint.Picture">
                  <p:embed/>
                </p:oleObj>
              </mc:Choice>
              <mc:Fallback>
                <p:oleObj name="Bitmap Image" r:id="rId10" imgW="506880" imgH="221040" progId="Paint.Picture">
                  <p:embed/>
                  <p:pic>
                    <p:nvPicPr>
                      <p:cNvPr id="57" name="Object 56"/>
                      <p:cNvPicPr/>
                      <p:nvPr/>
                    </p:nvPicPr>
                    <p:blipFill>
                      <a:blip r:embed="rId11"/>
                      <a:stretch>
                        <a:fillRect/>
                      </a:stretch>
                    </p:blipFill>
                    <p:spPr>
                      <a:xfrm>
                        <a:off x="5973433" y="3031073"/>
                        <a:ext cx="506413" cy="234068"/>
                      </a:xfrm>
                      <a:prstGeom prst="rect">
                        <a:avLst/>
                      </a:prstGeom>
                    </p:spPr>
                  </p:pic>
                </p:oleObj>
              </mc:Fallback>
            </mc:AlternateContent>
          </a:graphicData>
        </a:graphic>
      </p:graphicFrame>
      <p:cxnSp>
        <p:nvCxnSpPr>
          <p:cNvPr id="58" name="Straight Arrow Connector 57"/>
          <p:cNvCxnSpPr/>
          <p:nvPr/>
        </p:nvCxnSpPr>
        <p:spPr>
          <a:xfrm flipV="1">
            <a:off x="6156355" y="2278766"/>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622157" y="1616191"/>
            <a:ext cx="2890586" cy="641741"/>
            <a:chOff x="2744849" y="1611973"/>
            <a:chExt cx="2421797" cy="641741"/>
          </a:xfrm>
        </p:grpSpPr>
        <p:pic>
          <p:nvPicPr>
            <p:cNvPr id="37" name="Picture 36"/>
            <p:cNvPicPr>
              <a:picLocks noChangeAspect="1"/>
            </p:cNvPicPr>
            <p:nvPr/>
          </p:nvPicPr>
          <p:blipFill>
            <a:blip r:embed="rId9"/>
            <a:stretch>
              <a:fillRect/>
            </a:stretch>
          </p:blipFill>
          <p:spPr>
            <a:xfrm>
              <a:off x="4216149" y="1611973"/>
              <a:ext cx="950497" cy="641741"/>
            </a:xfrm>
            <a:prstGeom prst="rect">
              <a:avLst/>
            </a:prstGeom>
          </p:spPr>
        </p:pic>
        <p:sp>
          <p:nvSpPr>
            <p:cNvPr id="6" name="TextBox 5"/>
            <p:cNvSpPr txBox="1"/>
            <p:nvPr/>
          </p:nvSpPr>
          <p:spPr>
            <a:xfrm>
              <a:off x="2744849" y="1757419"/>
              <a:ext cx="19123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a:t>
              </a:r>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9" name="Group 18"/>
          <p:cNvGrpSpPr/>
          <p:nvPr/>
        </p:nvGrpSpPr>
        <p:grpSpPr>
          <a:xfrm>
            <a:off x="5669774" y="1601099"/>
            <a:ext cx="3121915" cy="711555"/>
            <a:chOff x="5669774" y="1601099"/>
            <a:chExt cx="3121915" cy="711555"/>
          </a:xfrm>
        </p:grpSpPr>
        <p:pic>
          <p:nvPicPr>
            <p:cNvPr id="56" name="Picture 55"/>
            <p:cNvPicPr>
              <a:picLocks noChangeAspect="1"/>
            </p:cNvPicPr>
            <p:nvPr/>
          </p:nvPicPr>
          <p:blipFill>
            <a:blip r:embed="rId12"/>
            <a:stretch>
              <a:fillRect/>
            </a:stretch>
          </p:blipFill>
          <p:spPr>
            <a:xfrm>
              <a:off x="5669774" y="1601099"/>
              <a:ext cx="977465" cy="711555"/>
            </a:xfrm>
            <a:prstGeom prst="rect">
              <a:avLst/>
            </a:prstGeom>
          </p:spPr>
        </p:pic>
        <p:sp>
          <p:nvSpPr>
            <p:cNvPr id="61" name="TextBox 60"/>
            <p:cNvSpPr txBox="1"/>
            <p:nvPr/>
          </p:nvSpPr>
          <p:spPr>
            <a:xfrm>
              <a:off x="6633406" y="1809501"/>
              <a:ext cx="21582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cxnSp>
        <p:nvCxnSpPr>
          <p:cNvPr id="64" name="Straight Arrow Connector 63"/>
          <p:cNvCxnSpPr/>
          <p:nvPr/>
        </p:nvCxnSpPr>
        <p:spPr>
          <a:xfrm>
            <a:off x="4792705" y="2349230"/>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335061" y="2337181"/>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988847" y="1946444"/>
            <a:ext cx="646972" cy="732584"/>
            <a:chOff x="1988847" y="1946444"/>
            <a:chExt cx="646972" cy="732584"/>
          </a:xfrm>
        </p:grpSpPr>
        <p:cxnSp>
          <p:nvCxnSpPr>
            <p:cNvPr id="66" name="Straight Arrow Connector 65"/>
            <p:cNvCxnSpPr/>
            <p:nvPr/>
          </p:nvCxnSpPr>
          <p:spPr>
            <a:xfrm flipH="1">
              <a:off x="1988847" y="1995334"/>
              <a:ext cx="646972" cy="683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10800000" flipV="1">
              <a:off x="2004113" y="1946444"/>
              <a:ext cx="238260" cy="252519"/>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4</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2" name="Rectangle 1"/>
          <p:cNvSpPr/>
          <p:nvPr/>
        </p:nvSpPr>
        <p:spPr>
          <a:xfrm rot="19001132">
            <a:off x="1253452" y="1768302"/>
            <a:ext cx="1262050" cy="258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Roboto" panose="02000000000000000000" pitchFamily="2" charset="0"/>
                <a:ea typeface="Roboto" panose="02000000000000000000" pitchFamily="2" charset="0"/>
              </a:rPr>
              <a:t>.</a:t>
            </a:r>
            <a:r>
              <a:rPr lang="en-US" sz="2400" dirty="0" err="1" smtClean="0">
                <a:solidFill>
                  <a:srgbClr val="C00000"/>
                </a:solidFill>
                <a:latin typeface="Roboto" panose="02000000000000000000" pitchFamily="2" charset="0"/>
                <a:ea typeface="Roboto" panose="02000000000000000000" pitchFamily="2" charset="0"/>
              </a:rPr>
              <a:t>chk</a:t>
            </a:r>
            <a:endParaRPr lang="en-GB" sz="2400" dirty="0" err="1" smtClean="0">
              <a:solidFill>
                <a:srgbClr val="C0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303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animBg="1"/>
      <p:bldP spid="55"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369047" y="1258478"/>
            <a:ext cx="10515600" cy="4913948"/>
          </a:xfrm>
        </p:spPr>
        <p:txBody>
          <a:bodyPr>
            <a:normAutofit/>
          </a:bodyPr>
          <a:lstStyle/>
          <a:p>
            <a:pPr marL="0" indent="0">
              <a:buNone/>
            </a:pPr>
            <a:r>
              <a:rPr lang="en-US" sz="2400" i="1" u="sng"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endPar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626145" y="298133"/>
            <a:ext cx="9418359" cy="722253"/>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–DEMO 2</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A5E7E628-D0F2-412B-928C-3ECD2CF169E8}" type="slidenum">
              <a:rPr lang="en-GB" smtClean="0"/>
              <a:t>17</a:t>
            </a:fld>
            <a:endParaRPr lang="en-GB"/>
          </a:p>
        </p:txBody>
      </p:sp>
      <p:grpSp>
        <p:nvGrpSpPr>
          <p:cNvPr id="14" name="Group 13"/>
          <p:cNvGrpSpPr/>
          <p:nvPr/>
        </p:nvGrpSpPr>
        <p:grpSpPr>
          <a:xfrm>
            <a:off x="3873120" y="4781730"/>
            <a:ext cx="1687216" cy="1277739"/>
            <a:chOff x="4028247" y="4096794"/>
            <a:chExt cx="1687216" cy="1277739"/>
          </a:xfrm>
        </p:grpSpPr>
        <p:pic>
          <p:nvPicPr>
            <p:cNvPr id="23" name="Picture 22"/>
            <p:cNvPicPr>
              <a:picLocks noChangeAspect="1"/>
            </p:cNvPicPr>
            <p:nvPr/>
          </p:nvPicPr>
          <p:blipFill>
            <a:blip r:embed="rId3"/>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2" name="Group 11"/>
          <p:cNvGrpSpPr/>
          <p:nvPr/>
        </p:nvGrpSpPr>
        <p:grpSpPr>
          <a:xfrm>
            <a:off x="6514174" y="1967781"/>
            <a:ext cx="2316471" cy="1739305"/>
            <a:chOff x="709785" y="2053169"/>
            <a:chExt cx="2237696" cy="2236817"/>
          </a:xfrm>
        </p:grpSpPr>
        <p:sp>
          <p:nvSpPr>
            <p:cNvPr id="17" name="TextBox 16"/>
            <p:cNvSpPr txBox="1"/>
            <p:nvPr/>
          </p:nvSpPr>
          <p:spPr>
            <a:xfrm>
              <a:off x="861195" y="3775428"/>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4"/>
            <a:stretch>
              <a:fillRect/>
            </a:stretch>
          </p:blipFill>
          <p:spPr>
            <a:xfrm>
              <a:off x="919474" y="3051390"/>
              <a:ext cx="1065063" cy="800082"/>
            </a:xfrm>
            <a:prstGeom prst="rect">
              <a:avLst/>
            </a:prstGeom>
            <a:ln>
              <a:solidFill>
                <a:schemeClr val="bg1"/>
              </a:solidFill>
            </a:ln>
          </p:spPr>
        </p:pic>
        <p:sp>
          <p:nvSpPr>
            <p:cNvPr id="20" name="TextBox 19"/>
            <p:cNvSpPr txBox="1"/>
            <p:nvPr/>
          </p:nvSpPr>
          <p:spPr>
            <a:xfrm>
              <a:off x="709785" y="2053169"/>
              <a:ext cx="2237696" cy="13061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3" name="Group 12"/>
          <p:cNvGrpSpPr/>
          <p:nvPr/>
        </p:nvGrpSpPr>
        <p:grpSpPr>
          <a:xfrm>
            <a:off x="6776173" y="4136946"/>
            <a:ext cx="1439506" cy="1704876"/>
            <a:chOff x="7500954" y="1936177"/>
            <a:chExt cx="2167268" cy="2203525"/>
          </a:xfrm>
        </p:grpSpPr>
        <p:pic>
          <p:nvPicPr>
            <p:cNvPr id="31" name="Picture 30"/>
            <p:cNvPicPr>
              <a:picLocks noChangeAspect="1"/>
            </p:cNvPicPr>
            <p:nvPr/>
          </p:nvPicPr>
          <p:blipFill>
            <a:blip r:embed="rId5"/>
            <a:stretch>
              <a:fillRect/>
            </a:stretch>
          </p:blipFill>
          <p:spPr>
            <a:xfrm>
              <a:off x="7663702" y="2891933"/>
              <a:ext cx="1534650" cy="1247769"/>
            </a:xfrm>
            <a:prstGeom prst="rect">
              <a:avLst/>
            </a:prstGeom>
          </p:spPr>
        </p:pic>
        <p:sp>
          <p:nvSpPr>
            <p:cNvPr id="32" name="TextBox 31"/>
            <p:cNvSpPr txBox="1"/>
            <p:nvPr/>
          </p:nvSpPr>
          <p:spPr>
            <a:xfrm>
              <a:off x="7500954" y="1936177"/>
              <a:ext cx="2167268" cy="13127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1</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8" name="Group 17"/>
          <p:cNvGrpSpPr/>
          <p:nvPr/>
        </p:nvGrpSpPr>
        <p:grpSpPr>
          <a:xfrm>
            <a:off x="7831749" y="2387857"/>
            <a:ext cx="3052898" cy="970136"/>
            <a:chOff x="2744849" y="1611973"/>
            <a:chExt cx="2421797" cy="641741"/>
          </a:xfrm>
        </p:grpSpPr>
        <p:pic>
          <p:nvPicPr>
            <p:cNvPr id="37" name="Picture 36"/>
            <p:cNvPicPr>
              <a:picLocks noChangeAspect="1"/>
            </p:cNvPicPr>
            <p:nvPr/>
          </p:nvPicPr>
          <p:blipFill>
            <a:blip r:embed="rId6"/>
            <a:stretch>
              <a:fillRect/>
            </a:stretch>
          </p:blipFill>
          <p:spPr>
            <a:xfrm>
              <a:off x="4216149" y="1611973"/>
              <a:ext cx="950497" cy="641741"/>
            </a:xfrm>
            <a:prstGeom prst="rect">
              <a:avLst/>
            </a:prstGeom>
          </p:spPr>
        </p:pic>
        <p:sp>
          <p:nvSpPr>
            <p:cNvPr id="6" name="TextBox 5"/>
            <p:cNvSpPr txBox="1"/>
            <p:nvPr/>
          </p:nvSpPr>
          <p:spPr>
            <a:xfrm>
              <a:off x="2744849" y="1757419"/>
              <a:ext cx="1647836" cy="264671"/>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0" name="Group 9"/>
          <p:cNvGrpSpPr/>
          <p:nvPr/>
        </p:nvGrpSpPr>
        <p:grpSpPr>
          <a:xfrm>
            <a:off x="5354402" y="4065680"/>
            <a:ext cx="1659942" cy="714630"/>
            <a:chOff x="5354402" y="4065680"/>
            <a:chExt cx="1659942" cy="714630"/>
          </a:xfrm>
        </p:grpSpPr>
        <p:grpSp>
          <p:nvGrpSpPr>
            <p:cNvPr id="16" name="Group 15"/>
            <p:cNvGrpSpPr/>
            <p:nvPr/>
          </p:nvGrpSpPr>
          <p:grpSpPr>
            <a:xfrm rot="1266071">
              <a:off x="5547468" y="4065680"/>
              <a:ext cx="1132793" cy="268762"/>
              <a:chOff x="6523675" y="3004765"/>
              <a:chExt cx="1132793" cy="268762"/>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rot="17557833">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2" name="Rectangle 1"/>
            <p:cNvSpPr/>
            <p:nvPr/>
          </p:nvSpPr>
          <p:spPr>
            <a:xfrm rot="1387940">
              <a:off x="5354402" y="4380200"/>
              <a:ext cx="1659942" cy="400110"/>
            </a:xfrm>
            <a:prstGeom prst="rect">
              <a:avLst/>
            </a:prstGeom>
            <a:noFill/>
            <a:ln>
              <a:noFill/>
            </a:ln>
          </p:spPr>
          <p:txBody>
            <a:bodyPr wrap="none">
              <a:spAutoFit/>
            </a:bodyPr>
            <a:lstStyle/>
            <a:p>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csv as table </a:t>
              </a:r>
              <a:endParaRPr lang="en-GB" sz="2000" b="0" dirty="0">
                <a:solidFill>
                  <a:schemeClr val="tx2"/>
                </a:solidFill>
                <a:latin typeface="IBM Plex Sans" panose="020B0604020202020204" charset="0"/>
              </a:endParaRPr>
            </a:p>
          </p:txBody>
        </p:sp>
      </p:grpSp>
      <p:grpSp>
        <p:nvGrpSpPr>
          <p:cNvPr id="48" name="Group 47"/>
          <p:cNvGrpSpPr/>
          <p:nvPr/>
        </p:nvGrpSpPr>
        <p:grpSpPr>
          <a:xfrm>
            <a:off x="1340268" y="2839231"/>
            <a:ext cx="1568851" cy="2541522"/>
            <a:chOff x="606378" y="1936177"/>
            <a:chExt cx="2167268" cy="2541522"/>
          </a:xfrm>
        </p:grpSpPr>
        <p:sp>
          <p:nvSpPr>
            <p:cNvPr id="51" name="TextBox 50"/>
            <p:cNvSpPr txBox="1"/>
            <p:nvPr/>
          </p:nvSpPr>
          <p:spPr>
            <a:xfrm>
              <a:off x="823543" y="3769813"/>
              <a:ext cx="19501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 + *.Jpg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53" name="Picture 52"/>
            <p:cNvPicPr>
              <a:picLocks noChangeAspect="1"/>
            </p:cNvPicPr>
            <p:nvPr/>
          </p:nvPicPr>
          <p:blipFill>
            <a:blip r:embed="rId4"/>
            <a:stretch>
              <a:fillRect/>
            </a:stretch>
          </p:blipFill>
          <p:spPr>
            <a:xfrm>
              <a:off x="798202" y="2861916"/>
              <a:ext cx="1359856" cy="743953"/>
            </a:xfrm>
            <a:prstGeom prst="rect">
              <a:avLst/>
            </a:prstGeom>
            <a:ln>
              <a:solidFill>
                <a:schemeClr val="bg1"/>
              </a:solidFill>
            </a:ln>
          </p:spPr>
        </p:pic>
        <p:sp>
          <p:nvSpPr>
            <p:cNvPr id="54" name="TextBox 53"/>
            <p:cNvSpPr txBox="1"/>
            <p:nvPr/>
          </p:nvSpPr>
          <p:spPr>
            <a:xfrm>
              <a:off x="606378" y="1936177"/>
              <a:ext cx="2167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file-in</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8" name="Group 7"/>
          <p:cNvGrpSpPr/>
          <p:nvPr/>
        </p:nvGrpSpPr>
        <p:grpSpPr>
          <a:xfrm>
            <a:off x="5500375" y="3116945"/>
            <a:ext cx="2094898" cy="471385"/>
            <a:chOff x="5500687" y="3119548"/>
            <a:chExt cx="2094898" cy="471385"/>
          </a:xfrm>
        </p:grpSpPr>
        <p:grpSp>
          <p:nvGrpSpPr>
            <p:cNvPr id="67" name="Group 66"/>
            <p:cNvGrpSpPr/>
            <p:nvPr/>
          </p:nvGrpSpPr>
          <p:grpSpPr>
            <a:xfrm rot="20269175">
              <a:off x="5500687" y="3119548"/>
              <a:ext cx="1132793" cy="260951"/>
              <a:chOff x="6523675" y="3012576"/>
              <a:chExt cx="1132793" cy="260951"/>
            </a:xfrm>
            <a:solidFill>
              <a:schemeClr val="accent1">
                <a:lumMod val="75000"/>
              </a:schemeClr>
            </a:solidFill>
          </p:grpSpPr>
          <p:cxnSp>
            <p:nvCxnSpPr>
              <p:cNvPr id="68" name="Straight Arrow Connector 67"/>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861471" y="3012576"/>
                <a:ext cx="228600" cy="212978"/>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71" name="TextBox 70"/>
            <p:cNvSpPr txBox="1"/>
            <p:nvPr/>
          </p:nvSpPr>
          <p:spPr>
            <a:xfrm rot="20229734">
              <a:off x="5645481" y="319082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cxnSp>
        <p:nvCxnSpPr>
          <p:cNvPr id="72" name="Straight Arrow Connector 71"/>
          <p:cNvCxnSpPr/>
          <p:nvPr/>
        </p:nvCxnSpPr>
        <p:spPr>
          <a:xfrm flipH="1">
            <a:off x="10065565" y="3469928"/>
            <a:ext cx="2624" cy="67938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831749" y="3009331"/>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Blob Trigger</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cxnSp>
        <p:nvCxnSpPr>
          <p:cNvPr id="74" name="Straight Arrow Connector 73"/>
          <p:cNvCxnSpPr/>
          <p:nvPr/>
        </p:nvCxnSpPr>
        <p:spPr>
          <a:xfrm>
            <a:off x="7846415" y="3026770"/>
            <a:ext cx="1584750" cy="337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708070" y="3163092"/>
            <a:ext cx="1645669" cy="1418112"/>
            <a:chOff x="3708070" y="3163092"/>
            <a:chExt cx="1645669" cy="1418112"/>
          </a:xfrm>
        </p:grpSpPr>
        <p:sp>
          <p:nvSpPr>
            <p:cNvPr id="7" name="Rectangle 6"/>
            <p:cNvSpPr/>
            <p:nvPr/>
          </p:nvSpPr>
          <p:spPr>
            <a:xfrm>
              <a:off x="3708070" y="3163092"/>
              <a:ext cx="1627255" cy="134132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63" name="Group 62"/>
            <p:cNvGrpSpPr/>
            <p:nvPr/>
          </p:nvGrpSpPr>
          <p:grpSpPr>
            <a:xfrm>
              <a:off x="3873120" y="3440408"/>
              <a:ext cx="1015323" cy="628484"/>
              <a:chOff x="4112356" y="4396477"/>
              <a:chExt cx="2129444" cy="918652"/>
            </a:xfrm>
          </p:grpSpPr>
          <p:pic>
            <p:nvPicPr>
              <p:cNvPr id="36" name="Picture 35"/>
              <p:cNvPicPr>
                <a:picLocks noChangeAspect="1"/>
              </p:cNvPicPr>
              <p:nvPr/>
            </p:nvPicPr>
            <p:blipFill>
              <a:blip r:embed="rId7"/>
              <a:stretch>
                <a:fillRect/>
              </a:stretch>
            </p:blipFill>
            <p:spPr>
              <a:xfrm>
                <a:off x="4112356" y="4396477"/>
                <a:ext cx="1915278" cy="619024"/>
              </a:xfrm>
              <a:prstGeom prst="rect">
                <a:avLst/>
              </a:prstGeom>
              <a:ln>
                <a:noFill/>
              </a:ln>
            </p:spPr>
          </p:pic>
          <p:pic>
            <p:nvPicPr>
              <p:cNvPr id="38" name="Picture 37"/>
              <p:cNvPicPr>
                <a:picLocks noChangeAspect="1"/>
              </p:cNvPicPr>
              <p:nvPr/>
            </p:nvPicPr>
            <p:blipFill>
              <a:blip r:embed="rId7"/>
              <a:stretch>
                <a:fillRect/>
              </a:stretch>
            </p:blipFill>
            <p:spPr>
              <a:xfrm>
                <a:off x="5069567" y="5055342"/>
                <a:ext cx="837770" cy="259787"/>
              </a:xfrm>
              <a:prstGeom prst="rect">
                <a:avLst/>
              </a:prstGeom>
              <a:ln>
                <a:noFill/>
              </a:ln>
            </p:spPr>
          </p:pic>
          <p:pic>
            <p:nvPicPr>
              <p:cNvPr id="39" name="Picture 38"/>
              <p:cNvPicPr>
                <a:picLocks noChangeAspect="1"/>
              </p:cNvPicPr>
              <p:nvPr/>
            </p:nvPicPr>
            <p:blipFill>
              <a:blip r:embed="rId7"/>
              <a:stretch>
                <a:fillRect/>
              </a:stretch>
            </p:blipFill>
            <p:spPr>
              <a:xfrm>
                <a:off x="5504520" y="5057418"/>
                <a:ext cx="450465" cy="255634"/>
              </a:xfrm>
              <a:prstGeom prst="rect">
                <a:avLst/>
              </a:prstGeom>
              <a:ln>
                <a:noFill/>
              </a:ln>
            </p:spPr>
          </p:pic>
          <p:pic>
            <p:nvPicPr>
              <p:cNvPr id="41" name="Picture 40"/>
              <p:cNvPicPr>
                <a:picLocks noChangeAspect="1"/>
              </p:cNvPicPr>
              <p:nvPr/>
            </p:nvPicPr>
            <p:blipFill>
              <a:blip r:embed="rId7"/>
              <a:stretch>
                <a:fillRect/>
              </a:stretch>
            </p:blipFill>
            <p:spPr>
              <a:xfrm>
                <a:off x="5791335" y="5039598"/>
                <a:ext cx="450465" cy="255634"/>
              </a:xfrm>
              <a:prstGeom prst="rect">
                <a:avLst/>
              </a:prstGeom>
              <a:ln>
                <a:noFill/>
              </a:ln>
            </p:spPr>
          </p:pic>
        </p:grpSp>
        <p:pic>
          <p:nvPicPr>
            <p:cNvPr id="76" name="Picture 75"/>
            <p:cNvPicPr>
              <a:picLocks noChangeAspect="1"/>
            </p:cNvPicPr>
            <p:nvPr/>
          </p:nvPicPr>
          <p:blipFill>
            <a:blip r:embed="rId8"/>
            <a:stretch>
              <a:fillRect/>
            </a:stretch>
          </p:blipFill>
          <p:spPr>
            <a:xfrm>
              <a:off x="4852252" y="4194313"/>
              <a:ext cx="501487" cy="386891"/>
            </a:xfrm>
            <a:prstGeom prst="rect">
              <a:avLst/>
            </a:prstGeom>
          </p:spPr>
        </p:pic>
      </p:grpSp>
      <p:grpSp>
        <p:nvGrpSpPr>
          <p:cNvPr id="77" name="Group 76"/>
          <p:cNvGrpSpPr/>
          <p:nvPr/>
        </p:nvGrpSpPr>
        <p:grpSpPr>
          <a:xfrm>
            <a:off x="8704763" y="4149310"/>
            <a:ext cx="3257974" cy="1763838"/>
            <a:chOff x="709780" y="1356695"/>
            <a:chExt cx="2167268" cy="2268367"/>
          </a:xfrm>
        </p:grpSpPr>
        <p:sp>
          <p:nvSpPr>
            <p:cNvPr id="78" name="TextBox 77"/>
            <p:cNvSpPr txBox="1"/>
            <p:nvPr/>
          </p:nvSpPr>
          <p:spPr>
            <a:xfrm>
              <a:off x="779081" y="3110504"/>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79" name="Picture 78"/>
            <p:cNvPicPr>
              <a:picLocks noChangeAspect="1"/>
            </p:cNvPicPr>
            <p:nvPr/>
          </p:nvPicPr>
          <p:blipFill>
            <a:blip r:embed="rId4"/>
            <a:stretch>
              <a:fillRect/>
            </a:stretch>
          </p:blipFill>
          <p:spPr>
            <a:xfrm>
              <a:off x="853356" y="2188517"/>
              <a:ext cx="622010" cy="800082"/>
            </a:xfrm>
            <a:prstGeom prst="rect">
              <a:avLst/>
            </a:prstGeom>
            <a:ln>
              <a:solidFill>
                <a:schemeClr val="bg1"/>
              </a:solidFill>
            </a:ln>
          </p:spPr>
        </p:pic>
        <p:sp>
          <p:nvSpPr>
            <p:cNvPr id="80" name="TextBox 79"/>
            <p:cNvSpPr txBox="1"/>
            <p:nvPr/>
          </p:nvSpPr>
          <p:spPr>
            <a:xfrm>
              <a:off x="709780" y="1356695"/>
              <a:ext cx="2167268" cy="9103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output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Tree>
    <p:extLst>
      <p:ext uri="{BB962C8B-B14F-4D97-AF65-F5344CB8AC3E}">
        <p14:creationId xmlns:p14="http://schemas.microsoft.com/office/powerpoint/2010/main" val="85885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617" y="954406"/>
            <a:ext cx="10515600" cy="4351338"/>
          </a:xfrm>
        </p:spPr>
        <p:txBody>
          <a:bodyPr>
            <a:noAutofit/>
          </a:bodyPr>
          <a:lstStyle/>
          <a:p>
            <a:pPr marL="0" indent="0">
              <a:buNone/>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Moving Data, Resizing Images, Creating Manifest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Files,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Sending an Email storing result to SQL Server </a:t>
            </a:r>
            <a:endPar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 name="Title 1"/>
          <p:cNvSpPr>
            <a:spLocks noGrp="1"/>
          </p:cNvSpPr>
          <p:nvPr>
            <p:ph type="title"/>
          </p:nvPr>
        </p:nvSpPr>
        <p:spPr>
          <a:xfrm>
            <a:off x="529067" y="264343"/>
            <a:ext cx="10695193" cy="821508"/>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 - Resources</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18</a:t>
            </a:fld>
            <a:endParaRPr lang="en-GB"/>
          </a:p>
        </p:txBody>
      </p:sp>
      <p:sp>
        <p:nvSpPr>
          <p:cNvPr id="7" name="Content Placeholder 6"/>
          <p:cNvSpPr>
            <a:spLocks noGrp="1"/>
          </p:cNvSpPr>
          <p:nvPr>
            <p:ph sz="half" idx="4294967295"/>
          </p:nvPr>
        </p:nvSpPr>
        <p:spPr>
          <a:xfrm>
            <a:off x="1018914" y="2348865"/>
            <a:ext cx="6686550" cy="4006850"/>
          </a:xfrm>
        </p:spPr>
        <p:txBody>
          <a:bodyPr>
            <a:normAutofit lnSpcReduction="10000"/>
          </a:bodyPr>
          <a:lstStyle/>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Resource group</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Data </a:t>
            </a:r>
            <a:r>
              <a:rPr lang="en-US" sz="2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Factory</a:t>
            </a:r>
            <a:endPar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Blob Storage</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SQL Server</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Key Vault</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marL="0" indent="0">
              <a:buNone/>
            </a:pPr>
            <a:endParaRPr lang="en-GB" sz="3200" dirty="0"/>
          </a:p>
          <a:p>
            <a:pPr marL="0" indent="0">
              <a:buNone/>
            </a:pPr>
            <a:endParaRPr lang="en-GB" dirty="0"/>
          </a:p>
        </p:txBody>
      </p:sp>
    </p:spTree>
    <p:extLst>
      <p:ext uri="{BB962C8B-B14F-4D97-AF65-F5344CB8AC3E}">
        <p14:creationId xmlns:p14="http://schemas.microsoft.com/office/powerpoint/2010/main" val="305367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022" y="110038"/>
            <a:ext cx="9418359" cy="661488"/>
          </a:xfrm>
          <a:noFill/>
        </p:spPr>
        <p:txBody>
          <a:bodyPr>
            <a:no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Conclusion</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D68E97F3-BDBB-4E50-A2C0-AEF02F4190EF}" type="slidenum">
              <a:rPr lang="en-GB" smtClean="0"/>
              <a:t>19</a:t>
            </a:fld>
            <a:endParaRPr lang="en-GB"/>
          </a:p>
        </p:txBody>
      </p:sp>
      <p:sp>
        <p:nvSpPr>
          <p:cNvPr id="4" name="Rectangle 3"/>
          <p:cNvSpPr/>
          <p:nvPr/>
        </p:nvSpPr>
        <p:spPr>
          <a:xfrm>
            <a:off x="3048000" y="-18038415"/>
            <a:ext cx="6096000" cy="3323987"/>
          </a:xfrm>
          <a:prstGeom prst="rect">
            <a:avLst/>
          </a:prstGeom>
        </p:spPr>
        <p:txBody>
          <a:bodyPr>
            <a:spAutoFit/>
          </a:bodyPr>
          <a:lstStyle/>
          <a:p>
            <a:pPr marL="514350" indent="-514350">
              <a:buAutoNum type="arabicPeriod"/>
            </a:pPr>
            <a:r>
              <a:rPr lang="en-US" sz="1000" dirty="0">
                <a:solidFill>
                  <a:srgbClr val="7030A0"/>
                </a:solidFill>
              </a:rPr>
              <a:t>Azure Data Factory </a:t>
            </a:r>
          </a:p>
          <a:p>
            <a:pPr lvl="1">
              <a:buFont typeface="Wingdings" panose="05000000000000000000" pitchFamily="2" charset="2"/>
              <a:buChar char="ü"/>
            </a:pPr>
            <a:r>
              <a:rPr lang="en-US" sz="1000" dirty="0">
                <a:solidFill>
                  <a:srgbClr val="7030A0"/>
                </a:solidFill>
              </a:rPr>
              <a:t>Cloud based data integration tools</a:t>
            </a:r>
          </a:p>
          <a:p>
            <a:pPr lvl="1">
              <a:buFont typeface="Wingdings" panose="05000000000000000000" pitchFamily="2" charset="2"/>
              <a:buChar char="ü"/>
            </a:pPr>
            <a:r>
              <a:rPr lang="en-US" sz="1000" dirty="0">
                <a:solidFill>
                  <a:srgbClr val="7030A0"/>
                </a:solidFill>
              </a:rPr>
              <a:t>No code Low  code solution</a:t>
            </a:r>
          </a:p>
          <a:p>
            <a:pPr lvl="1">
              <a:buFont typeface="Wingdings" panose="05000000000000000000" pitchFamily="2" charset="2"/>
              <a:buChar char="ü"/>
            </a:pPr>
            <a:r>
              <a:rPr lang="en-US" sz="1000" dirty="0">
                <a:solidFill>
                  <a:srgbClr val="7030A0"/>
                </a:solidFill>
              </a:rPr>
              <a:t>PaaS</a:t>
            </a:r>
          </a:p>
          <a:p>
            <a:pPr lvl="1">
              <a:buFont typeface="Wingdings" panose="05000000000000000000" pitchFamily="2" charset="2"/>
              <a:buChar char="ü"/>
            </a:pPr>
            <a:r>
              <a:rPr lang="en-US" sz="1000" dirty="0">
                <a:solidFill>
                  <a:srgbClr val="7030A0"/>
                </a:solidFill>
              </a:rPr>
              <a:t>Serverless</a:t>
            </a:r>
          </a:p>
          <a:p>
            <a:r>
              <a:rPr lang="en-US" sz="1000" dirty="0">
                <a:solidFill>
                  <a:srgbClr val="7030A0"/>
                </a:solidFill>
              </a:rPr>
              <a:t>2. Azure Functions</a:t>
            </a:r>
          </a:p>
          <a:p>
            <a:pPr lvl="1">
              <a:buFont typeface="Wingdings" panose="05000000000000000000" pitchFamily="2" charset="2"/>
              <a:buChar char="ü"/>
            </a:pPr>
            <a:r>
              <a:rPr lang="en-US" sz="1000" dirty="0">
                <a:solidFill>
                  <a:srgbClr val="7030A0"/>
                </a:solidFill>
              </a:rPr>
              <a:t>A small peace of code in cloud </a:t>
            </a:r>
          </a:p>
          <a:p>
            <a:pPr lvl="1">
              <a:buFont typeface="Wingdings" panose="05000000000000000000" pitchFamily="2" charset="2"/>
              <a:buChar char="ü"/>
            </a:pPr>
            <a:r>
              <a:rPr lang="en-US" sz="1000" dirty="0">
                <a:solidFill>
                  <a:srgbClr val="7030A0"/>
                </a:solidFill>
              </a:rPr>
              <a:t>Integration solution</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GB" sz="1000" dirty="0">
                <a:solidFill>
                  <a:srgbClr val="7030A0"/>
                </a:solidFill>
              </a:rPr>
              <a:t>Serverless compute service </a:t>
            </a:r>
            <a:endParaRPr lang="en-US" sz="1000" dirty="0">
              <a:solidFill>
                <a:srgbClr val="7030A0"/>
              </a:solidFill>
            </a:endParaRPr>
          </a:p>
          <a:p>
            <a:r>
              <a:rPr lang="en-US" sz="1000" dirty="0">
                <a:solidFill>
                  <a:srgbClr val="7030A0"/>
                </a:solidFill>
              </a:rPr>
              <a:t>3. Azure Logic Apps</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US" sz="1000" dirty="0">
                <a:solidFill>
                  <a:srgbClr val="7030A0"/>
                </a:solidFill>
              </a:rPr>
              <a:t>No code Low code </a:t>
            </a:r>
          </a:p>
          <a:p>
            <a:pPr lvl="1">
              <a:buFont typeface="Wingdings" panose="05000000000000000000" pitchFamily="2" charset="2"/>
              <a:buChar char="ü"/>
            </a:pPr>
            <a:r>
              <a:rPr lang="en-US" sz="1000" dirty="0">
                <a:solidFill>
                  <a:srgbClr val="7030A0"/>
                </a:solidFill>
              </a:rPr>
              <a:t>Integration solution </a:t>
            </a:r>
          </a:p>
          <a:p>
            <a:pPr lvl="1">
              <a:buFont typeface="Wingdings" panose="05000000000000000000" pitchFamily="2" charset="2"/>
              <a:buChar char="ü"/>
            </a:pPr>
            <a:r>
              <a:rPr lang="en-US" sz="1000" dirty="0">
                <a:solidFill>
                  <a:srgbClr val="7030A0"/>
                </a:solidFill>
              </a:rPr>
              <a:t>Serverless</a:t>
            </a:r>
          </a:p>
          <a:p>
            <a:pPr lvl="1"/>
            <a:r>
              <a:rPr lang="en-US" sz="1000" dirty="0"/>
              <a:t>                                    </a:t>
            </a:r>
          </a:p>
          <a:p>
            <a:pPr lvl="1">
              <a:buFont typeface="Wingdings" panose="05000000000000000000" pitchFamily="2" charset="2"/>
              <a:buChar char="ü"/>
            </a:pPr>
            <a:endParaRPr lang="en-US" sz="1000" dirty="0"/>
          </a:p>
          <a:p>
            <a:pPr lvl="1">
              <a:buFont typeface="Wingdings" panose="05000000000000000000" pitchFamily="2" charset="2"/>
              <a:buChar char="ü"/>
            </a:pPr>
            <a:endParaRPr lang="en-US" sz="1000" dirty="0"/>
          </a:p>
          <a:p>
            <a:pPr lvl="1"/>
            <a:endParaRPr lang="en-US" sz="1000" dirty="0"/>
          </a:p>
          <a:p>
            <a:endParaRPr lang="en-US" sz="1000" dirty="0"/>
          </a:p>
          <a:p>
            <a:r>
              <a:rPr lang="en-US" sz="1000" dirty="0"/>
              <a:t>            </a:t>
            </a:r>
            <a:endParaRPr lang="en-US" sz="1000" b="1" dirty="0"/>
          </a:p>
        </p:txBody>
      </p:sp>
      <p:sp>
        <p:nvSpPr>
          <p:cNvPr id="11" name="Rounded Rectangle 10"/>
          <p:cNvSpPr/>
          <p:nvPr/>
        </p:nvSpPr>
        <p:spPr>
          <a:xfrm>
            <a:off x="671837" y="1185959"/>
            <a:ext cx="5546083" cy="2588895"/>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1.  Azure Data Factory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Cloud based data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 &amp;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Low or code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12" name="Rounded Rectangle 11"/>
          <p:cNvSpPr/>
          <p:nvPr/>
        </p:nvSpPr>
        <p:spPr>
          <a:xfrm>
            <a:off x="3301654" y="3858790"/>
            <a:ext cx="5722331" cy="2705006"/>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800" dirty="0" smtClean="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 small peace of code in cloud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GB" sz="2400" b="0" dirty="0" err="1">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r>
              <a:rPr lang="en-GB"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compute service</a:t>
            </a:r>
            <a:r>
              <a:rPr lang="en-GB"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endParaRPr lang="en-US" sz="28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3" name="Rounded Rectangle 12"/>
          <p:cNvSpPr/>
          <p:nvPr/>
        </p:nvSpPr>
        <p:spPr>
          <a:xfrm>
            <a:off x="6343650" y="1185960"/>
            <a:ext cx="5252085" cy="2588894"/>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or Low code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p>
        </p:txBody>
      </p:sp>
    </p:spTree>
    <p:extLst>
      <p:ext uri="{BB962C8B-B14F-4D97-AF65-F5344CB8AC3E}">
        <p14:creationId xmlns:p14="http://schemas.microsoft.com/office/powerpoint/2010/main" val="7425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77500" lnSpcReduction="20000"/>
          </a:bodyPr>
          <a:lstStyle/>
          <a:p>
            <a:r>
              <a:rPr lang="en-US" dirty="0"/>
              <a:t>In this demo-driven session, we'll explore a case study in which data is moved from Azure SQL Server to Azure blob Storage and will also go into customized notification using Azure Logic Apps and how to resize images and create a manifest file using Azure Function.</a:t>
            </a:r>
          </a:p>
          <a:p>
            <a:r>
              <a:rPr lang="en-US" dirty="0"/>
              <a:t>By the end of the session, you will have learned the basics on: Azure Data Factory, Azure Function, Azure Logic Apps, Azure Key Vault, Azure Storage Account, and Azure SQL Server - as well as how to use them in a variety of scenarios.</a:t>
            </a:r>
          </a:p>
        </p:txBody>
      </p:sp>
      <p:sp>
        <p:nvSpPr>
          <p:cNvPr id="7" name="Title 6"/>
          <p:cNvSpPr>
            <a:spLocks noGrp="1"/>
          </p:cNvSpPr>
          <p:nvPr>
            <p:ph type="title"/>
          </p:nvPr>
        </p:nvSpPr>
        <p:spPr/>
        <p:txBody>
          <a:bodyPr/>
          <a:lstStyle/>
          <a:p>
            <a:r>
              <a:rPr lang="en-US" dirty="0" smtClean="0"/>
              <a:t>Abstract</a:t>
            </a:r>
            <a:endParaRPr lang="en-GB" dirty="0"/>
          </a:p>
        </p:txBody>
      </p:sp>
    </p:spTree>
    <p:extLst>
      <p:ext uri="{BB962C8B-B14F-4D97-AF65-F5344CB8AC3E}">
        <p14:creationId xmlns:p14="http://schemas.microsoft.com/office/powerpoint/2010/main" val="22301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normAutofit/>
          </a:bodyPr>
          <a:lstStyle/>
          <a:p>
            <a:r>
              <a:rPr lang="en-US" sz="2400" dirty="0"/>
              <a:t>@AlpaB7</a:t>
            </a:r>
          </a:p>
        </p:txBody>
      </p:sp>
      <p:sp>
        <p:nvSpPr>
          <p:cNvPr id="11"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sz="2400" dirty="0">
                <a:hlinkClick r:id="rId3"/>
              </a:rPr>
              <a:t>Alpa Buddhabhatti | LinkedIn</a:t>
            </a:r>
            <a:endParaRPr lang="en-US" sz="2400" dirty="0">
              <a:solidFill>
                <a:schemeClr val="bg1"/>
              </a:solidFill>
            </a:endParaRPr>
          </a:p>
        </p:txBody>
      </p:sp>
      <p:sp>
        <p:nvSpPr>
          <p:cNvPr id="12"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36118" y="5999122"/>
            <a:ext cx="8571334" cy="553208"/>
          </a:xfrm>
        </p:spPr>
        <p:txBody>
          <a:bodyPr>
            <a:normAutofit fontScale="85000" lnSpcReduction="10000"/>
          </a:bodyPr>
          <a:lstStyle/>
          <a:p>
            <a:r>
              <a:rPr lang="en-US" dirty="0"/>
              <a:t>https://</a:t>
            </a:r>
            <a:r>
              <a:rPr lang="en-US" dirty="0" smtClean="0"/>
              <a:t>github.com/alpaBuddhabhatti/PASSSUMMIT2022</a:t>
            </a:r>
            <a:endParaRPr lang="en-US" dirty="0"/>
          </a:p>
        </p:txBody>
      </p:sp>
      <p:pic>
        <p:nvPicPr>
          <p:cNvPr id="13" name="Graphic 13">
            <a:extLst>
              <a:ext uri="{FF2B5EF4-FFF2-40B4-BE49-F238E27FC236}">
                <a16:creationId xmlns:a16="http://schemas.microsoft.com/office/drawing/2014/main" id="{8619409C-887A-B848-A295-B00F174B38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67181" y="5999721"/>
            <a:ext cx="368937" cy="368937"/>
          </a:xfrm>
          <a:prstGeom prst="rect">
            <a:avLst/>
          </a:prstGeom>
        </p:spPr>
      </p:pic>
      <p:pic>
        <p:nvPicPr>
          <p:cNvPr id="14" name="Picture 13">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5"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98577" y="5053433"/>
            <a:ext cx="356952" cy="356952"/>
          </a:xfrm>
          <a:prstGeom prst="rect">
            <a:avLst/>
          </a:prstGeom>
        </p:spPr>
      </p:pic>
      <p:sp>
        <p:nvSpPr>
          <p:cNvPr id="16" name="Rectangle 15"/>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4118828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smtClean="0"/>
              <a:t>Alpa</a:t>
            </a:r>
            <a:endParaRPr lang="en-US" dirty="0"/>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smtClean="0"/>
              <a:t>Azure Consultant</a:t>
            </a:r>
            <a:endParaRPr lang="en-US" dirty="0"/>
          </a:p>
        </p:txBody>
      </p:sp>
      <p:pic>
        <p:nvPicPr>
          <p:cNvPr id="13" name="Picture Placeholder 12">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702439" y="383986"/>
            <a:ext cx="1685405" cy="1594517"/>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lstStyle/>
          <a:p>
            <a:r>
              <a:rPr lang="en-US" dirty="0">
                <a:latin typeface="IBM Plex Sans" panose="020B0604020202020204" charset="0"/>
              </a:rPr>
              <a:t>@AlpaB7</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dirty="0">
                <a:latin typeface="IBM Plex Sans" panose="020B0604020202020204" charset="0"/>
                <a:hlinkClick r:id="rId4"/>
              </a:rPr>
              <a:t>Alpa Buddhabhatti | LinkedIn</a:t>
            </a:r>
            <a:endParaRPr lang="en-US" dirty="0">
              <a:solidFill>
                <a:schemeClr val="bg1"/>
              </a:solidFill>
              <a:latin typeface="IBM Plex Sans" panose="020B0604020202020204" charset="0"/>
            </a:endParaRP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55529" y="5905552"/>
            <a:ext cx="8571334" cy="553208"/>
          </a:xfrm>
        </p:spPr>
        <p:txBody>
          <a:bodyPr>
            <a:normAutofit/>
          </a:bodyPr>
          <a:lstStyle/>
          <a:p>
            <a:r>
              <a:rPr lang="en-US" dirty="0">
                <a:latin typeface="IBM Plex Sans" panose="020B0604020202020204" charset="0"/>
              </a:rPr>
              <a:t>https://</a:t>
            </a:r>
            <a:r>
              <a:rPr lang="en-US" dirty="0" smtClean="0">
                <a:latin typeface="IBM Plex Sans" panose="020B0604020202020204" charset="0"/>
              </a:rPr>
              <a:t>github.com/alpaBuddhabhatti/PASSSUMMIT2022</a:t>
            </a:r>
            <a:endParaRPr lang="en-US" dirty="0">
              <a:latin typeface="IBM Plex Sans" panose="020B0604020202020204" charset="0"/>
            </a:endParaRP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lstStyle/>
          <a:p>
            <a:r>
              <a:rPr lang="en-US" dirty="0" smtClean="0"/>
              <a:t>Cluster Reply UK</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smtClean="0"/>
              <a:t>I am Certified Azure Data Engineer, Azure Data Scientist, Azure Developer &amp; Microsoft Azure Trainer. </a:t>
            </a:r>
            <a:r>
              <a:rPr lang="en-GB" dirty="0"/>
              <a:t/>
            </a:r>
            <a:br>
              <a:rPr lang="en-GB" dirty="0"/>
            </a:br>
            <a:r>
              <a:rPr lang="en-GB" dirty="0"/>
              <a:t/>
            </a:r>
            <a:br>
              <a:rPr lang="en-GB" dirty="0"/>
            </a:br>
            <a:r>
              <a:rPr lang="en-GB" dirty="0"/>
              <a:t>Currently I'm working at </a:t>
            </a:r>
            <a:r>
              <a:rPr lang="en-GB" dirty="0" smtClean="0"/>
              <a:t>Cluster Reply UK, A </a:t>
            </a:r>
            <a:r>
              <a:rPr lang="en-US" dirty="0" smtClean="0"/>
              <a:t>Microsoft </a:t>
            </a:r>
            <a:r>
              <a:rPr lang="en-US" dirty="0"/>
              <a:t>Azure and Microsoft Integration Technology Experts</a:t>
            </a:r>
            <a:r>
              <a:rPr lang="en-GB" dirty="0" smtClean="0"/>
              <a:t>in in London, </a:t>
            </a:r>
            <a:r>
              <a:rPr lang="en-GB" dirty="0"/>
              <a:t>UK</a:t>
            </a:r>
            <a:r>
              <a:rPr lang="en-GB" dirty="0" smtClean="0"/>
              <a:t>.</a:t>
            </a:r>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10000"/>
          </a:bodyPr>
          <a:lstStyle/>
          <a:p>
            <a:r>
              <a:rPr lang="en-US" dirty="0"/>
              <a:t>He/Him</a:t>
            </a: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smtClean="0"/>
              <a:t>Buddhabhatti</a:t>
            </a:r>
            <a:endParaRPr lang="en-US" dirty="0"/>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67181" y="5999721"/>
            <a:ext cx="368937" cy="368937"/>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498577" y="5053433"/>
            <a:ext cx="356952" cy="356952"/>
          </a:xfrm>
          <a:prstGeom prst="rect">
            <a:avLst/>
          </a:prstGeom>
        </p:spPr>
      </p:pic>
      <p:sp>
        <p:nvSpPr>
          <p:cNvPr id="4" name="Rectangle 3"/>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886874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369047" y="1408430"/>
            <a:ext cx="10515600" cy="4351338"/>
          </a:xfrm>
        </p:spPr>
        <p:txBody>
          <a:bodyPr>
            <a:normAutofit lnSpcReduction="10000"/>
          </a:bodyPr>
          <a:lstStyle/>
          <a:p>
            <a:pPr>
              <a:buFont typeface="Wingdings" panose="05000000000000000000" pitchFamily="2" charset="2"/>
              <a:buChar char="Ø"/>
            </a:pPr>
            <a:r>
              <a:rPr lang="en-US" dirty="0"/>
              <a:t>Azure Data Factory overview</a:t>
            </a:r>
          </a:p>
          <a:p>
            <a:pPr>
              <a:buFont typeface="Wingdings" panose="05000000000000000000" pitchFamily="2" charset="2"/>
              <a:buChar char="Ø"/>
            </a:pPr>
            <a:r>
              <a:rPr lang="en-US" dirty="0"/>
              <a:t>Azure </a:t>
            </a:r>
            <a:r>
              <a:rPr lang="en-US" dirty="0" smtClean="0"/>
              <a:t>Functions </a:t>
            </a:r>
            <a:r>
              <a:rPr lang="en-US" dirty="0"/>
              <a:t>overview</a:t>
            </a:r>
          </a:p>
          <a:p>
            <a:pPr>
              <a:buFont typeface="Wingdings" panose="05000000000000000000" pitchFamily="2" charset="2"/>
              <a:buChar char="Ø"/>
            </a:pPr>
            <a:r>
              <a:rPr lang="en-US" dirty="0"/>
              <a:t>Azure Logic Apps overview</a:t>
            </a:r>
          </a:p>
          <a:p>
            <a:pPr>
              <a:buFont typeface="Wingdings" panose="05000000000000000000" pitchFamily="2" charset="2"/>
              <a:buChar char="Ø"/>
            </a:pPr>
            <a:r>
              <a:rPr lang="en-US" dirty="0"/>
              <a:t>Demo </a:t>
            </a:r>
          </a:p>
          <a:p>
            <a:pPr marL="0" indent="0">
              <a:buNone/>
            </a:pPr>
            <a:r>
              <a:rPr lang="en-US" dirty="0"/>
              <a:t>         Case Study – using Azure Data Factory Azure </a:t>
            </a:r>
            <a:r>
              <a:rPr lang="en-US" dirty="0" smtClean="0"/>
              <a:t>Functions </a:t>
            </a:r>
            <a:r>
              <a:rPr lang="en-US" dirty="0"/>
              <a:t>and Logic Apps</a:t>
            </a:r>
          </a:p>
          <a:p>
            <a:pPr marL="0" indent="0">
              <a:buNone/>
            </a:pPr>
            <a:endParaRPr lang="en-US" dirty="0"/>
          </a:p>
          <a:p>
            <a:pPr marL="0" indent="0">
              <a:buNone/>
            </a:pPr>
            <a:endParaRPr lang="en-GB" dirty="0"/>
          </a:p>
        </p:txBody>
      </p:sp>
      <p:sp>
        <p:nvSpPr>
          <p:cNvPr id="12" name="Title 11"/>
          <p:cNvSpPr>
            <a:spLocks noGrp="1"/>
          </p:cNvSpPr>
          <p:nvPr>
            <p:ph type="title"/>
          </p:nvPr>
        </p:nvSpPr>
        <p:spPr>
          <a:xfrm>
            <a:off x="369047" y="150043"/>
            <a:ext cx="11489578" cy="798648"/>
          </a:xfrm>
        </p:spPr>
        <p:txBody>
          <a:bodyPr/>
          <a:lstStyle/>
          <a:p>
            <a:pPr algn="ctr"/>
            <a:r>
              <a:rPr lang="en-US"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Agenda</a:t>
            </a:r>
            <a:endParaRPr lang="en-GB" dirty="0">
              <a:effectLst>
                <a:outerShdw blurRad="38100" dist="38100" dir="2700000" algn="tl">
                  <a:srgbClr val="000000">
                    <a:alpha val="43137"/>
                  </a:srgbClr>
                </a:outerShdw>
              </a:effectLst>
              <a:latin typeface="IBM Plex Sans" panose="020B0604020202020204" charset="0"/>
            </a:endParaRPr>
          </a:p>
        </p:txBody>
      </p:sp>
    </p:spTree>
    <p:extLst>
      <p:ext uri="{BB962C8B-B14F-4D97-AF65-F5344CB8AC3E}">
        <p14:creationId xmlns:p14="http://schemas.microsoft.com/office/powerpoint/2010/main" val="188908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69022" y="814070"/>
            <a:ext cx="8165353" cy="4351338"/>
          </a:xfrm>
        </p:spPr>
        <p:txBody>
          <a:bodyPr>
            <a:normAutofit/>
          </a:bodyPr>
          <a:lstStyle/>
          <a:p>
            <a:pPr marL="0" indent="0">
              <a:buNone/>
            </a:pPr>
            <a:r>
              <a:rPr lang="en-US" dirty="0">
                <a:solidFill>
                  <a:schemeClr val="bg1"/>
                </a:solidFill>
              </a:rPr>
              <a:t>	</a:t>
            </a:r>
            <a:endParaRPr lang="en-US" dirty="0" smtClean="0">
              <a:solidFill>
                <a:schemeClr val="bg1"/>
              </a:solidFill>
            </a:endParaRPr>
          </a:p>
          <a:p>
            <a:pPr marL="0" indent="0">
              <a:buNone/>
            </a:pPr>
            <a:endParaRPr lang="en-US" dirty="0" smtClean="0">
              <a:solidFill>
                <a:schemeClr val="bg1"/>
              </a:solidFill>
            </a:endParaRPr>
          </a:p>
          <a:p>
            <a:pPr marL="0" indent="0">
              <a:buNone/>
            </a:pPr>
            <a:r>
              <a:rPr lang="en-US" sz="4400" dirty="0">
                <a:solidFill>
                  <a:schemeClr val="bg1"/>
                </a:solidFill>
                <a:effectLst>
                  <a:outerShdw blurRad="38100" dist="38100" dir="2700000" algn="tl">
                    <a:srgbClr val="000000">
                      <a:alpha val="43137"/>
                    </a:srgbClr>
                  </a:outerShdw>
                </a:effectLst>
              </a:rPr>
              <a:t> </a:t>
            </a:r>
            <a:r>
              <a:rPr lang="en-US" sz="4400" dirty="0" smtClean="0">
                <a:effectLst>
                  <a:outerShdw blurRad="38100" dist="38100" dir="2700000" algn="tl">
                    <a:srgbClr val="000000">
                      <a:alpha val="43137"/>
                    </a:srgbClr>
                  </a:outerShdw>
                </a:effectLst>
              </a:rPr>
              <a:t>1</a:t>
            </a:r>
            <a:r>
              <a:rPr lang="en-US" sz="4400" dirty="0">
                <a:effectLst>
                  <a:outerShdw blurRad="38100" dist="38100" dir="2700000" algn="tl">
                    <a:srgbClr val="000000">
                      <a:alpha val="43137"/>
                    </a:srgbClr>
                  </a:outerShdw>
                </a:effectLst>
              </a:rPr>
              <a:t>. Azure Data Factory overview</a:t>
            </a:r>
          </a:p>
          <a:p>
            <a:pPr marL="0" indent="0">
              <a:buNone/>
            </a:pPr>
            <a:endParaRPr lang="en-US" dirty="0" smtClean="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4208968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17637" y="1356995"/>
            <a:ext cx="10515600" cy="4351338"/>
          </a:xfrm>
        </p:spPr>
        <p:txBody>
          <a:bodyPr>
            <a:normAutofit fontScale="25000" lnSpcReduction="20000"/>
          </a:bodyPr>
          <a:lstStyle/>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cloud-based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integration service that </a:t>
            </a:r>
            <a:r>
              <a:rPr lang="en-GB" sz="9600" i="1" u="sng"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orchestrates</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automates</a:t>
            </a:r>
            <a:r>
              <a:rPr lang="en-GB" sz="96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the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of </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It is Serverless </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Only pay for what you have use</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Low-code and no-code Solutions</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https://azure.microsoft.com/en-gb/services/data-factory/</a:t>
            </a: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itle 9"/>
          <p:cNvSpPr>
            <a:spLocks noGrp="1"/>
          </p:cNvSpPr>
          <p:nvPr>
            <p:ph type="title"/>
          </p:nvPr>
        </p:nvSpPr>
        <p:spPr>
          <a:xfrm>
            <a:off x="706232" y="127182"/>
            <a:ext cx="9418359" cy="838653"/>
          </a:xfrm>
          <a:noFill/>
        </p:spPr>
        <p:txBody>
          <a:bodyPr>
            <a:normAutofit/>
          </a:bodyPr>
          <a:lstStyle/>
          <a:p>
            <a:pPr marL="971550" lvl="1" indent="-514350" algn="ctr"/>
            <a:r>
              <a:rPr lang="en-US" sz="440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Data Factory(ADF)?</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6</a:t>
            </a:fld>
            <a:endParaRPr lang="en-GB"/>
          </a:p>
        </p:txBody>
      </p:sp>
      <p:pic>
        <p:nvPicPr>
          <p:cNvPr id="14" name="Picture 13"/>
          <p:cNvPicPr>
            <a:picLocks noChangeAspect="1"/>
          </p:cNvPicPr>
          <p:nvPr/>
        </p:nvPicPr>
        <p:blipFill>
          <a:blip r:embed="rId2"/>
          <a:stretch>
            <a:fillRect/>
          </a:stretch>
        </p:blipFill>
        <p:spPr>
          <a:xfrm>
            <a:off x="11620500" y="-5942"/>
            <a:ext cx="571500" cy="552450"/>
          </a:xfrm>
          <a:prstGeom prst="rect">
            <a:avLst/>
          </a:prstGeom>
        </p:spPr>
      </p:pic>
    </p:spTree>
    <p:extLst>
      <p:ext uri="{BB962C8B-B14F-4D97-AF65-F5344CB8AC3E}">
        <p14:creationId xmlns:p14="http://schemas.microsoft.com/office/powerpoint/2010/main" val="12259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0"/>
            <a:ext cx="12192000" cy="791941"/>
          </a:xfrm>
          <a:noFill/>
        </p:spPr>
        <p:txBody>
          <a:bodyPr>
            <a:normAutofit/>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are Key Components of ADF?</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Content Placeholder 2"/>
          <p:cNvSpPr>
            <a:spLocks noGrp="1"/>
          </p:cNvSpPr>
          <p:nvPr>
            <p:ph idx="1"/>
          </p:nvPr>
        </p:nvSpPr>
        <p:spPr>
          <a:xfrm>
            <a:off x="838200" y="1451737"/>
            <a:ext cx="1136715" cy="4351338"/>
          </a:xfrm>
        </p:spPr>
        <p:txBody>
          <a:bodyPr/>
          <a:lstStyle/>
          <a:p>
            <a:pPr marL="0" indent="0">
              <a:buNone/>
            </a:pPr>
            <a:r>
              <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 name="Oval 13"/>
          <p:cNvSpPr/>
          <p:nvPr/>
        </p:nvSpPr>
        <p:spPr>
          <a:xfrm>
            <a:off x="1261925" y="1451737"/>
            <a:ext cx="546755" cy="48076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1</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5" name="Oval 14"/>
          <p:cNvSpPr/>
          <p:nvPr/>
        </p:nvSpPr>
        <p:spPr>
          <a:xfrm rot="10800000" flipV="1">
            <a:off x="1261926" y="2123225"/>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6" name="Oval 15"/>
          <p:cNvSpPr/>
          <p:nvPr/>
        </p:nvSpPr>
        <p:spPr>
          <a:xfrm rot="10800000" flipV="1">
            <a:off x="1261926" y="2774498"/>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3</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Oval 16"/>
          <p:cNvSpPr/>
          <p:nvPr/>
        </p:nvSpPr>
        <p:spPr>
          <a:xfrm rot="10800000" flipV="1">
            <a:off x="1261926" y="3503872"/>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4</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 name="Oval 17"/>
          <p:cNvSpPr/>
          <p:nvPr/>
        </p:nvSpPr>
        <p:spPr>
          <a:xfrm rot="10800000" flipV="1">
            <a:off x="1294919" y="4180729"/>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5</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Box 20"/>
          <p:cNvSpPr txBox="1"/>
          <p:nvPr/>
        </p:nvSpPr>
        <p:spPr>
          <a:xfrm>
            <a:off x="2323527" y="1492204"/>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Linked services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2" name="TextBox 21"/>
          <p:cNvSpPr txBox="1"/>
          <p:nvPr/>
        </p:nvSpPr>
        <p:spPr>
          <a:xfrm>
            <a:off x="2358871" y="2213021"/>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Datasets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3" name="TextBox 22"/>
          <p:cNvSpPr txBox="1"/>
          <p:nvPr/>
        </p:nvSpPr>
        <p:spPr>
          <a:xfrm>
            <a:off x="2323527" y="2864556"/>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Pipelines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4" name="TextBox 23"/>
          <p:cNvSpPr txBox="1"/>
          <p:nvPr/>
        </p:nvSpPr>
        <p:spPr>
          <a:xfrm>
            <a:off x="2358870" y="3522642"/>
            <a:ext cx="2780907" cy="523220"/>
          </a:xfrm>
          <a:prstGeom prst="rect">
            <a:avLst/>
          </a:prstGeom>
          <a:noFill/>
          <a:ln>
            <a:noFill/>
          </a:ln>
        </p:spPr>
        <p:txBody>
          <a:bodyPr wrap="square" rtlCol="0">
            <a:spAutoFit/>
          </a:bodyPr>
          <a:lstStyle/>
          <a:p>
            <a:r>
              <a:rPr lang="en-US"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Activities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5" name="TextBox 24"/>
          <p:cNvSpPr txBox="1"/>
          <p:nvPr/>
        </p:nvSpPr>
        <p:spPr>
          <a:xfrm>
            <a:off x="2358872" y="4180729"/>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Triggers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26" name="Picture 25"/>
          <p:cNvPicPr>
            <a:picLocks noChangeAspect="1"/>
          </p:cNvPicPr>
          <p:nvPr/>
        </p:nvPicPr>
        <p:blipFill>
          <a:blip r:embed="rId2"/>
          <a:stretch>
            <a:fillRect/>
          </a:stretch>
        </p:blipFill>
        <p:spPr>
          <a:xfrm>
            <a:off x="11620500" y="6305550"/>
            <a:ext cx="571500" cy="552450"/>
          </a:xfrm>
          <a:prstGeom prst="rect">
            <a:avLst/>
          </a:prstGeom>
        </p:spPr>
      </p:pic>
      <p:sp>
        <p:nvSpPr>
          <p:cNvPr id="5" name="Slide Number Placeholder 4"/>
          <p:cNvSpPr>
            <a:spLocks noGrp="1"/>
          </p:cNvSpPr>
          <p:nvPr>
            <p:ph type="sldNum" sz="quarter" idx="4294967295"/>
          </p:nvPr>
        </p:nvSpPr>
        <p:spPr/>
        <p:txBody>
          <a:bodyPr/>
          <a:lstStyle/>
          <a:p>
            <a:fld id="{D68E97F3-BDBB-4E50-A2C0-AEF02F4190EF}" type="slidenum">
              <a:rPr lang="en-GB" smtClean="0"/>
              <a:t>7</a:t>
            </a:fld>
            <a:endParaRPr lang="en-GB"/>
          </a:p>
        </p:txBody>
      </p:sp>
      <p:pic>
        <p:nvPicPr>
          <p:cNvPr id="19" name="Picture 18"/>
          <p:cNvPicPr>
            <a:picLocks noChangeAspect="1"/>
          </p:cNvPicPr>
          <p:nvPr/>
        </p:nvPicPr>
        <p:blipFill>
          <a:blip r:embed="rId2"/>
          <a:stretch>
            <a:fillRect/>
          </a:stretch>
        </p:blipFill>
        <p:spPr>
          <a:xfrm>
            <a:off x="11620500" y="-5942"/>
            <a:ext cx="571500" cy="552450"/>
          </a:xfrm>
          <a:prstGeom prst="rect">
            <a:avLst/>
          </a:prstGeom>
        </p:spPr>
      </p:pic>
    </p:spTree>
    <p:extLst>
      <p:ext uri="{BB962C8B-B14F-4D97-AF65-F5344CB8AC3E}">
        <p14:creationId xmlns:p14="http://schemas.microsoft.com/office/powerpoint/2010/main" val="15405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6197" y="1111250"/>
            <a:ext cx="6066043" cy="4351338"/>
          </a:xfrm>
        </p:spPr>
        <p:txBody>
          <a:bodyPr>
            <a:normAutofit/>
          </a:bodyPr>
          <a:lstStyle/>
          <a:p>
            <a:pPr marL="0" indent="0">
              <a:buNone/>
            </a:pPr>
            <a:r>
              <a:rPr lang="en-US" b="1" dirty="0" smtClean="0">
                <a:solidFill>
                  <a:schemeClr val="accent1"/>
                </a:solidFill>
              </a:rPr>
              <a:t> </a:t>
            </a:r>
            <a:endParaRPr lang="en-US" b="1" dirty="0">
              <a:solidFill>
                <a:schemeClr val="accent1"/>
              </a:solidFill>
            </a:endParaRPr>
          </a:p>
          <a:p>
            <a:pPr marL="0" indent="0">
              <a:buNone/>
            </a:pPr>
            <a:r>
              <a:rPr lang="en-US" b="1" dirty="0" smtClean="0">
                <a:solidFill>
                  <a:srgbClr val="561B64"/>
                </a:solidFill>
                <a:latin typeface="Calibri Light" panose="020F0302020204030204"/>
              </a:rPr>
              <a:t>                      </a:t>
            </a:r>
          </a:p>
          <a:p>
            <a:pPr marL="0" indent="0">
              <a:buNone/>
            </a:pPr>
            <a:r>
              <a:rPr lang="en-US" b="1" dirty="0">
                <a:solidFill>
                  <a:srgbClr val="561B64"/>
                </a:solidFill>
                <a:latin typeface="Calibri Light" panose="020F0302020204030204"/>
                <a:cs typeface="Segoe UI" panose="020B0502040204020203" pitchFamily="34" charset="0"/>
              </a:rPr>
              <a:t> </a:t>
            </a:r>
            <a:r>
              <a:rPr lang="en-US" b="1" dirty="0" smtClean="0">
                <a:solidFill>
                  <a:srgbClr val="561B64"/>
                </a:solidFill>
                <a:latin typeface="Calibri Light" panose="020F0302020204030204"/>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2</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 </a:t>
            </a:r>
            <a:endPar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D68E97F3-BDBB-4E50-A2C0-AEF02F4190EF}" type="slidenum">
              <a:rPr lang="en-GB" smtClean="0"/>
              <a:t>8</a:t>
            </a:fld>
            <a:endParaRPr lang="en-GB"/>
          </a:p>
        </p:txBody>
      </p:sp>
      <p:pic>
        <p:nvPicPr>
          <p:cNvPr id="10" name="Picture 9"/>
          <p:cNvPicPr>
            <a:picLocks noChangeAspect="1"/>
          </p:cNvPicPr>
          <p:nvPr/>
        </p:nvPicPr>
        <p:blipFill>
          <a:blip r:embed="rId2"/>
          <a:stretch>
            <a:fillRect/>
          </a:stretch>
        </p:blipFill>
        <p:spPr>
          <a:xfrm>
            <a:off x="2708276" y="1558439"/>
            <a:ext cx="1296144" cy="1296144"/>
          </a:xfrm>
          <a:prstGeom prst="rect">
            <a:avLst/>
          </a:prstGeom>
        </p:spPr>
      </p:pic>
    </p:spTree>
    <p:extLst>
      <p:ext uri="{BB962C8B-B14F-4D97-AF65-F5344CB8AC3E}">
        <p14:creationId xmlns:p14="http://schemas.microsoft.com/office/powerpoint/2010/main" val="320808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9057" y="1144111"/>
            <a:ext cx="10515600" cy="4351338"/>
          </a:xfrm>
        </p:spPr>
        <p:txBody>
          <a:bodyPr>
            <a:noAutofit/>
          </a:bodyPr>
          <a:lstStyle/>
          <a:p>
            <a:pPr marL="0" lvl="0" indent="0">
              <a:buNone/>
            </a:pPr>
            <a:r>
              <a:rPr lang="en-US" sz="24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 is a solution for easily running small pieces of code in the cloud  or "functions," in the cloud</a:t>
            </a:r>
            <a:r>
              <a:rPr lang="en-US" sz="2400" i="1"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 and PaaS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Scalable</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Lightweight</a:t>
            </a:r>
          </a:p>
          <a:p>
            <a:pPr marL="0" indent="0">
              <a:buNone/>
            </a:pP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Azure Functions </a:t>
            </a:r>
            <a:r>
              <a:rPr lang="en-GB" sz="2400" dirty="0" err="1">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serverless</a:t>
            </a: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 compute | Microsoft Azure</a:t>
            </a:r>
            <a:endParaRPr lang="en-US" sz="2400" i="1"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lvl="0" indent="0">
              <a:buNone/>
            </a:pPr>
            <a:endParaRPr lang="en-GB" sz="24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lvl="0" indent="0">
              <a:buNone/>
            </a:pPr>
            <a:endPar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p:txBody>
      </p:sp>
      <p:sp>
        <p:nvSpPr>
          <p:cNvPr id="2" name="Title 1"/>
          <p:cNvSpPr>
            <a:spLocks noGrp="1"/>
          </p:cNvSpPr>
          <p:nvPr>
            <p:ph type="title"/>
          </p:nvPr>
        </p:nvSpPr>
        <p:spPr>
          <a:xfrm>
            <a:off x="649082" y="260322"/>
            <a:ext cx="9418359" cy="1325563"/>
          </a:xfrm>
          <a:noFill/>
        </p:spPr>
        <p:txBody>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Function?</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9</a:t>
            </a:fld>
            <a:endParaRPr lang="en-GB"/>
          </a:p>
        </p:txBody>
      </p:sp>
      <p:pic>
        <p:nvPicPr>
          <p:cNvPr id="7" name="Picture 6"/>
          <p:cNvPicPr>
            <a:picLocks noChangeAspect="1"/>
          </p:cNvPicPr>
          <p:nvPr/>
        </p:nvPicPr>
        <p:blipFill>
          <a:blip r:embed="rId3"/>
          <a:stretch>
            <a:fillRect/>
          </a:stretch>
        </p:blipFill>
        <p:spPr>
          <a:xfrm>
            <a:off x="6263597" y="2671708"/>
            <a:ext cx="1296144" cy="1296144"/>
          </a:xfrm>
          <a:prstGeom prst="rect">
            <a:avLst/>
          </a:prstGeom>
        </p:spPr>
      </p:pic>
      <p:sp>
        <p:nvSpPr>
          <p:cNvPr id="10" name="TextBox 9"/>
          <p:cNvSpPr txBox="1"/>
          <p:nvPr/>
        </p:nvSpPr>
        <p:spPr>
          <a:xfrm>
            <a:off x="6363668" y="3888626"/>
            <a:ext cx="1512168" cy="369332"/>
          </a:xfrm>
          <a:prstGeom prst="rect">
            <a:avLst/>
          </a:prstGeom>
          <a:noFill/>
          <a:ln>
            <a:noFill/>
          </a:ln>
        </p:spPr>
        <p:txBody>
          <a:bodyPr wrap="square" rtlCol="0">
            <a:spAutoFit/>
          </a:bodyPr>
          <a:lstStyle/>
          <a:p>
            <a:r>
              <a:rPr lang="en-US" dirty="0" smtClean="0">
                <a:solidFill>
                  <a:schemeClr val="tx2"/>
                </a:solidFill>
                <a:effectLst>
                  <a:outerShdw blurRad="38100" dist="38100" dir="2700000" algn="tl">
                    <a:srgbClr val="000000">
                      <a:alpha val="43137"/>
                    </a:srgbClr>
                  </a:outerShdw>
                </a:effectLst>
              </a:rPr>
              <a:t>CODE</a:t>
            </a:r>
            <a:endParaRPr lang="en-GB" dirty="0">
              <a:solidFill>
                <a:schemeClr val="tx2"/>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11247120" y="-11430"/>
            <a:ext cx="944880" cy="743447"/>
          </a:xfrm>
          <a:prstGeom prst="rect">
            <a:avLst/>
          </a:prstGeom>
        </p:spPr>
      </p:pic>
    </p:spTree>
    <p:extLst>
      <p:ext uri="{BB962C8B-B14F-4D97-AF65-F5344CB8AC3E}">
        <p14:creationId xmlns:p14="http://schemas.microsoft.com/office/powerpoint/2010/main" val="35745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22551</TotalTime>
  <Words>818</Words>
  <Application>Microsoft Office PowerPoint</Application>
  <PresentationFormat>Widescreen</PresentationFormat>
  <Paragraphs>216</Paragraphs>
  <Slides>21</Slides>
  <Notes>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5" baseType="lpstr">
      <vt:lpstr>IBM Plex Sans</vt:lpstr>
      <vt:lpstr>Arial</vt:lpstr>
      <vt:lpstr>Roboto Bold</vt:lpstr>
      <vt:lpstr>Wingdings</vt:lpstr>
      <vt:lpstr>Calibri Light</vt:lpstr>
      <vt:lpstr>IBM Plex Sans SemiBold</vt:lpstr>
      <vt:lpstr>gatebase Medium</vt:lpstr>
      <vt:lpstr>Calibri</vt:lpstr>
      <vt:lpstr>Segoe UI</vt:lpstr>
      <vt:lpstr>IBM Plex Sans Medium</vt:lpstr>
      <vt:lpstr>Roboto Regular</vt:lpstr>
      <vt:lpstr>Roboto</vt:lpstr>
      <vt:lpstr>Redgate theme v2</vt:lpstr>
      <vt:lpstr>Bitmap Image</vt:lpstr>
      <vt:lpstr>A Case Study - Using Azure Data Factory, Azure Functions &amp; Logic Apps</vt:lpstr>
      <vt:lpstr>Abstract</vt:lpstr>
      <vt:lpstr>Alpa</vt:lpstr>
      <vt:lpstr>Agenda</vt:lpstr>
      <vt:lpstr>PowerPoint Presentation</vt:lpstr>
      <vt:lpstr>What is Azure Data Factory(ADF)?</vt:lpstr>
      <vt:lpstr>What are Key Components of ADF?</vt:lpstr>
      <vt:lpstr>PowerPoint Presentation</vt:lpstr>
      <vt:lpstr>What is Azure Function?</vt:lpstr>
      <vt:lpstr>How Azure Function integrate with ADF?</vt:lpstr>
      <vt:lpstr>PowerPoint Presentation</vt:lpstr>
      <vt:lpstr>What is Azure Logic Apps?</vt:lpstr>
      <vt:lpstr>How Azure Logic Apps integrate with ADF?</vt:lpstr>
      <vt:lpstr>PowerPoint Presentation</vt:lpstr>
      <vt:lpstr>Problem statements</vt:lpstr>
      <vt:lpstr>High Level Design – DEMO 1</vt:lpstr>
      <vt:lpstr>High Level Design –DEMO 2</vt:lpstr>
      <vt:lpstr>DEMO - Resources</vt:lpstr>
      <vt:lpstr>Conclusion</vt:lpstr>
      <vt:lpstr>PowerPoint Presentation</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Alpa Buddhabhatti</cp:lastModifiedBy>
  <cp:revision>997</cp:revision>
  <cp:lastPrinted>2015-12-02T11:41:23Z</cp:lastPrinted>
  <dcterms:created xsi:type="dcterms:W3CDTF">2015-11-25T13:50:45Z</dcterms:created>
  <dcterms:modified xsi:type="dcterms:W3CDTF">2022-11-16T18:03:22Z</dcterms:modified>
  <cp:category/>
</cp:coreProperties>
</file>